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5"/>
  </p:notesMasterIdLst>
  <p:sldIdLst>
    <p:sldId id="328" r:id="rId4"/>
    <p:sldId id="329" r:id="rId6"/>
    <p:sldId id="330" r:id="rId7"/>
    <p:sldId id="331" r:id="rId8"/>
    <p:sldId id="332" r:id="rId9"/>
    <p:sldId id="301" r:id="rId10"/>
    <p:sldId id="347" r:id="rId11"/>
    <p:sldId id="348" r:id="rId12"/>
    <p:sldId id="336" r:id="rId13"/>
    <p:sldId id="337" r:id="rId14"/>
    <p:sldId id="338" r:id="rId15"/>
    <p:sldId id="33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46" autoAdjust="0"/>
  </p:normalViewPr>
  <p:slideViewPr>
    <p:cSldViewPr snapToGrid="0" showGuides="1">
      <p:cViewPr varScale="1">
        <p:scale>
          <a:sx n="78" d="100"/>
          <a:sy n="78" d="100"/>
        </p:scale>
        <p:origin x="6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018D-1FE0-4891-87A9-5BF912CA4E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烟火, 户外艺术系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b="55687"/>
          <a:stretch>
            <a:fillRect/>
          </a:stretch>
        </p:blipFill>
        <p:spPr>
          <a:xfrm>
            <a:off x="1495881" y="0"/>
            <a:ext cx="9791244" cy="2876550"/>
          </a:xfrm>
          <a:prstGeom prst="rect">
            <a:avLst/>
          </a:prstGeom>
        </p:spPr>
      </p:pic>
      <p:pic>
        <p:nvPicPr>
          <p:cNvPr id="11" name="图片 10" descr="图片包含 就坐, 室内, 餐桌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4"/>
          <a:stretch>
            <a:fillRect/>
          </a:stretch>
        </p:blipFill>
        <p:spPr>
          <a:xfrm>
            <a:off x="0" y="4193986"/>
            <a:ext cx="12192000" cy="26640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3515" y="4194175"/>
            <a:ext cx="479552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</a:rPr>
              <a:t>经管学院国商</a:t>
            </a:r>
            <a:r>
              <a:rPr lang="en-US" altLang="zh-CN" sz="2400" b="1" dirty="0">
                <a:solidFill>
                  <a:srgbClr val="C00000"/>
                </a:solidFill>
              </a:rPr>
              <a:t>22-1</a:t>
            </a:r>
            <a:r>
              <a:rPr lang="zh-CN" altLang="en-US" sz="2400" b="1" dirty="0">
                <a:solidFill>
                  <a:srgbClr val="C00000"/>
                </a:solidFill>
              </a:rPr>
              <a:t>班团支部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2025</a:t>
            </a:r>
            <a:r>
              <a:rPr lang="zh-CN" altLang="en-US" sz="2400" b="1" dirty="0">
                <a:solidFill>
                  <a:srgbClr val="C00000"/>
                </a:solidFill>
              </a:rPr>
              <a:t>年</a:t>
            </a:r>
            <a:r>
              <a:rPr lang="en-US" altLang="zh-CN" sz="2400" b="1" dirty="0">
                <a:solidFill>
                  <a:srgbClr val="C00000"/>
                </a:solidFill>
                <a:sym typeface="+mn-ea"/>
              </a:rPr>
              <a:t>X</a:t>
            </a:r>
            <a:r>
              <a:rPr lang="zh-CN" altLang="en-US" sz="2400" b="1" dirty="0">
                <a:solidFill>
                  <a:srgbClr val="C00000"/>
                </a:solidFill>
              </a:rPr>
              <a:t>月</a:t>
            </a:r>
            <a:r>
              <a:rPr lang="en-US" altLang="zh-CN" sz="2400" b="1" dirty="0">
                <a:solidFill>
                  <a:srgbClr val="C00000"/>
                </a:solidFill>
              </a:rPr>
              <a:t>XX</a:t>
            </a:r>
            <a:r>
              <a:rPr lang="zh-CN" altLang="en-US" sz="2400" b="1" dirty="0">
                <a:solidFill>
                  <a:srgbClr val="C00000"/>
                </a:solidFill>
              </a:rPr>
              <a:t>日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800" y="951230"/>
            <a:ext cx="108210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4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-202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5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学年</a:t>
            </a:r>
            <a:r>
              <a:rPr lang="zh-CN" altLang="en-US" sz="5400" b="1" u="heavy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春</a:t>
            </a:r>
            <a:r>
              <a:rPr lang="zh-CN" altLang="en-US" sz="5400" b="1" u="heavy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季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学期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推荐党员发展对象评议大会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696845" y="1975485"/>
            <a:ext cx="710628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候选人上台演讲自我评述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6060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符合推优条件的团员（</a:t>
            </a:r>
            <a:r>
              <a:rPr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积极分子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上台汇报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被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入党积极分子以来政治思想、学习情况、社会工作、志愿服务、道德品行、执行纪律等方面的表现，重点介绍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入党动机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接受培养教育的体会认识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，并客观地剖析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自身存在的优缺点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084705" y="1201420"/>
            <a:ext cx="865441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与会团员进行评议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4300" y="2489200"/>
            <a:ext cx="97809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根据陈述人表现，结合平时了解，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填写《XX团支部入党积极分子评议表》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团支部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委员会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对评议结果进行汇总（去掉1个最高分、1个最低分，求平均），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得出评议结果（以总分从高到低排序）。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宣布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评议结果</a:t>
            </a:r>
            <a:endParaRPr 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（根据党支部切分给我们团支部的推荐名额，确定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本次大会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民主评议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得分前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名的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位同志为本团支部拟发展对象的推荐人选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进入党支部遴选考察环节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。掌声祝贺他们！）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119245" y="1711960"/>
            <a:ext cx="43751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  语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685" y="3120390"/>
            <a:ext cx="92976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感谢各位同学的参与，希望大家能坚持初心，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不负芳华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，以党员的标准严格要求自己，积极上进，服务同学，争取早日加入中国共产党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，与伟大的中国共产党共奋进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。本次______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班团支部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入党推优大会到此结束，谢谢大家！ </a:t>
            </a:r>
            <a:endParaRPr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3263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宣读会场纪律，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清点到会人数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3430" y="3307715"/>
            <a:ext cx="8242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推优入党是一件严肃的事情，希望各位同学在会议期间不喧哗，不随便走动。同时请各位把手机调至静音状态或者关机。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3430" y="4573270"/>
            <a:ext cx="848233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按照规定，参会人数要求达班级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以上有效。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国商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22-1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团支部共有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     人，应到     人，实到     人，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超过（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达到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）应到会人数的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三分之二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，会议及最终结果有效。 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4279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介绍出席推优大会的党员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5445" y="3762375"/>
            <a:ext cx="928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参加本次大会的党员有：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43050" y="2042795"/>
            <a:ext cx="959421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推荐优秀团员为党的发展对象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重要意义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“推优”是优秀团员成为党组织发展青年党员的主要来源和必要程序。有利于在青年团员中树立进步的典型，激发团员的上进心，有利于加强团的思想工作和组织工作，增强团的凝聚力和战斗力。 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下面有请___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___上台为大家作关于本次班级团支部推优工作的指导讲话。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9610" y="2733040"/>
            <a:ext cx="996251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宣读推荐团员中的入党积极分子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成为党的发展对象的条件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35" y="1577340"/>
            <a:ext cx="10286365" cy="512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学院2</a:t>
            </a:r>
            <a:r>
              <a:rPr 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级、2</a:t>
            </a:r>
            <a:r>
              <a:rPr 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本科生</a:t>
            </a: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级专升本和2</a:t>
            </a:r>
            <a:r>
              <a:rPr 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专科生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中培养考察满1年及以上的入党积极分子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1、政治立场坚定，拥护党的领导，对党认识正确，马克思主义信仰坚定，思想素质高，自觉维护党的团结和统一。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2、入党意愿强烈，入党动机端正，服务意识强，群众基础好。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3、入党积极分子培养期满一年，并且从经管学院分党校积极分子培训班中顺利结业。(已递交入党申请书并经团支部入党推优，获得第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(含)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之前党校结业证书；23和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级专升本学生需提供原学校党校结业证书及相关证明材料)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、学习态度端正，专业学习成绩较好;确定为入党积极分子以来无违纪违规、处分、挂科、补考(如因身体原因或其他特殊情况可以反馈给党支部书记)和重修情况;寝室卫生达标;德育考评良好及以上;智育成绩位于班级前50%，最近一次综合测评在专业前50%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40" y="1981858"/>
            <a:ext cx="1028636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5、符合条件且在学生组织内任职者和其他对学院或学校有突出贡献者，同等情况下可优先推荐。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.定期向党组织递交思想汇报，入党动机端正，对加入党组织有较为成熟和正确的认识。自觉接受党组织的考察，在考察期内至少递交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四篇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书面思想汇报（自确定为入党积极分子开始每季度一篇）；思想汇报不存在抄袭、拼凑等情况。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8010" y="2192655"/>
            <a:ext cx="1000252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补充说明：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1.对在关键时刻、重大任务或事项中有突出表现的学生，经相关部门和基层党组织认定后，可优先确定为发展对象。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.违反校纪校规受到处分的，在校期间一般不能确定为发展对象。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.有参教信教倾向，或有宗教信仰的，不能确定为发展对象。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395058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推优大会流程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9520" y="1965960"/>
            <a:ext cx="98856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团支书介绍符合“推优”条件的候选人情况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0065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符合条件的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分别是：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认真的学习了有关党的理论知识，经过团支部审查和了解，这____名团员（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入党积极分子）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从思想要求和行为准则上都符合推优的资格。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WPS 演示</Application>
  <PresentationFormat>宽屏</PresentationFormat>
  <Paragraphs>81</Paragraphs>
  <Slides>12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方正达利体简体 Heavy</vt:lpstr>
      <vt:lpstr>微软雅黑</vt:lpstr>
      <vt:lpstr>华文行楷</vt:lpstr>
      <vt:lpstr>等线</vt:lpstr>
      <vt:lpstr>Arial Unicode MS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立足岗位追求卓越做新时代的优秀党员PPT模板</dc:title>
  <dc:creator>歉然安可</dc:creator>
  <cp:lastModifiedBy>DELL</cp:lastModifiedBy>
  <cp:revision>65</cp:revision>
  <dcterms:created xsi:type="dcterms:W3CDTF">2017-11-16T14:01:00Z</dcterms:created>
  <dcterms:modified xsi:type="dcterms:W3CDTF">2025-04-10T07:54:45Z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2052-11.8.2.8276</vt:lpwstr>
  </property>
  <property fmtid="{D5CDD505-2E9C-101B-9397-08002B2CF9AE}" pid="3" name="ICV">
    <vt:lpwstr>026FD8859603475AA863E34FE8D126B7</vt:lpwstr>
  </property>
</Properties>
</file>