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13"/>
  </p:notesMasterIdLst>
  <p:handoutMasterIdLst>
    <p:handoutMasterId r:id="rId14"/>
  </p:handoutMasterIdLst>
  <p:sldIdLst>
    <p:sldId id="317" r:id="rId2"/>
    <p:sldId id="293" r:id="rId3"/>
    <p:sldId id="259" r:id="rId4"/>
    <p:sldId id="274" r:id="rId5"/>
    <p:sldId id="321" r:id="rId6"/>
    <p:sldId id="287" r:id="rId7"/>
    <p:sldId id="299" r:id="rId8"/>
    <p:sldId id="289" r:id="rId9"/>
    <p:sldId id="278" r:id="rId10"/>
    <p:sldId id="288" r:id="rId11"/>
    <p:sldId id="318" r:id="rId1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DA2"/>
    <a:srgbClr val="F79600"/>
    <a:srgbClr val="3992DB"/>
    <a:srgbClr val="E28C00"/>
    <a:srgbClr val="0F1836"/>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935" autoAdjust="0"/>
    <p:restoredTop sz="95546" autoAdjust="0"/>
  </p:normalViewPr>
  <p:slideViewPr>
    <p:cSldViewPr>
      <p:cViewPr varScale="1">
        <p:scale>
          <a:sx n="113" d="100"/>
          <a:sy n="113" d="100"/>
        </p:scale>
        <p:origin x="96" y="26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381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2022/4/12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2022/4/12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9875" algn="just">
              <a:lnSpc>
                <a:spcPct val="115000"/>
              </a:lnSpc>
            </a:pPr>
            <a:endParaRPr lang="zh-CN" altLang="zh-CN"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9875" algn="just">
              <a:lnSpc>
                <a:spcPct val="115000"/>
              </a:lnSpc>
            </a:pPr>
            <a:endParaRPr lang="zh-CN" altLang="en-US" dirty="0"/>
          </a:p>
        </p:txBody>
      </p:sp>
      <p:sp>
        <p:nvSpPr>
          <p:cNvPr id="4" name="灯片编号占位符 3"/>
          <p:cNvSpPr>
            <a:spLocks noGrp="1"/>
          </p:cNvSpPr>
          <p:nvPr>
            <p:ph type="sldNum" sz="quarter" idx="5"/>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3675580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9875" algn="just">
              <a:lnSpc>
                <a:spcPct val="115000"/>
              </a:lnSpc>
            </a:pPr>
            <a:endParaRPr lang="zh-CN" altLang="zh-CN"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9875" algn="just">
              <a:lnSpc>
                <a:spcPct val="115000"/>
              </a:lnSpc>
            </a:pPr>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2022/4/12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2022/4/12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323528" y="292895"/>
            <a:ext cx="390372" cy="205979"/>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8" name="TextBox 15"/>
          <p:cNvSpPr txBox="1"/>
          <p:nvPr userDrawn="1"/>
        </p:nvSpPr>
        <p:spPr>
          <a:xfrm>
            <a:off x="8100392" y="241995"/>
            <a:ext cx="671347" cy="369332"/>
          </a:xfrm>
          <a:prstGeom prst="rect">
            <a:avLst/>
          </a:prstGeom>
          <a:noFill/>
        </p:spPr>
        <p:txBody>
          <a:bodyPr wrap="square" rtlCol="0">
            <a:spAutoFit/>
          </a:bodyPr>
          <a:lstStyle/>
          <a:p>
            <a:pPr algn="ctr"/>
            <a:fld id="{2EEF1883-7A0E-4F66-9932-E581691AD397}" type="slidenum">
              <a:rPr lang="zh-CN" altLang="en-US" sz="1800" b="0" smtClean="0">
                <a:solidFill>
                  <a:schemeClr val="accent1"/>
                </a:solidFill>
                <a:latin typeface="微软雅黑 Light" panose="020B0502040204020203" pitchFamily="34" charset="-122"/>
                <a:ea typeface="微软雅黑 Light" panose="020B0502040204020203" pitchFamily="34" charset="-122"/>
              </a:rPr>
              <a:t>‹#›</a:t>
            </a:fld>
            <a:r>
              <a:rPr lang="zh-CN" altLang="en-US" sz="1800" b="0" dirty="0">
                <a:solidFill>
                  <a:schemeClr val="accent1"/>
                </a:solidFill>
                <a:latin typeface="微软雅黑 Light" panose="020B0502040204020203" pitchFamily="34" charset="-122"/>
                <a:ea typeface="微软雅黑 Light" panose="020B0502040204020203" pitchFamily="34"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2022/4/12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2022/4/12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2022/4/12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2022/4/12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2022/4/12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43989"/>
            <a:ext cx="9144000" cy="31748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Rectangle 3"/>
          <p:cNvSpPr txBox="1">
            <a:spLocks noChangeArrowheads="1"/>
          </p:cNvSpPr>
          <p:nvPr/>
        </p:nvSpPr>
        <p:spPr>
          <a:xfrm>
            <a:off x="467544" y="1131590"/>
            <a:ext cx="8074185" cy="165952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6000" b="1" dirty="0">
                <a:solidFill>
                  <a:schemeClr val="bg1"/>
                </a:solidFill>
                <a:latin typeface="微软雅黑" panose="020B0503020204020204" pitchFamily="34" charset="-122"/>
                <a:ea typeface="微软雅黑" panose="020B0503020204020204" pitchFamily="34" charset="-122"/>
              </a:rPr>
              <a:t>劳动关系的概念与特征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3"/>
                                        </p:tgtEl>
                                        <p:attrNameLst>
                                          <p:attrName>ppt_y</p:attrName>
                                        </p:attrNameLst>
                                      </p:cBhvr>
                                      <p:tavLst>
                                        <p:tav tm="0">
                                          <p:val>
                                            <p:strVal val="#ppt_y"/>
                                          </p:val>
                                        </p:tav>
                                        <p:tav tm="100000">
                                          <p:val>
                                            <p:strVal val="#ppt_y"/>
                                          </p:val>
                                        </p:tav>
                                      </p:tavLst>
                                    </p:anim>
                                    <p:anim calcmode="lin" valueType="num">
                                      <p:cBhvr>
                                        <p:cTn id="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典型案例</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6B7FBE37-4A91-4759-9659-64FF8B7BB97F}"/>
              </a:ext>
            </a:extLst>
          </p:cNvPr>
          <p:cNvSpPr/>
          <p:nvPr/>
        </p:nvSpPr>
        <p:spPr>
          <a:xfrm>
            <a:off x="755576" y="987858"/>
            <a:ext cx="7632848" cy="3672123"/>
          </a:xfrm>
          <a:prstGeom prst="rect">
            <a:avLst/>
          </a:prstGeom>
          <a:solidFill>
            <a:srgbClr val="C4C7CB"/>
          </a:solidFill>
          <a:ln w="12700" cap="flat" cmpd="sng" algn="ctr">
            <a:noFill/>
            <a:prstDash val="solid"/>
          </a:ln>
          <a:effectLst/>
        </p:spPr>
        <p:txBody>
          <a:bodyPr lIns="68584" tIns="34291" rIns="68584" bIns="3429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7" name="文本框 16">
            <a:extLst>
              <a:ext uri="{FF2B5EF4-FFF2-40B4-BE49-F238E27FC236}">
                <a16:creationId xmlns:a16="http://schemas.microsoft.com/office/drawing/2014/main" id="{9FE342F9-B5EB-4982-8761-42CB7F58B1E8}"/>
              </a:ext>
            </a:extLst>
          </p:cNvPr>
          <p:cNvSpPr txBox="1"/>
          <p:nvPr/>
        </p:nvSpPr>
        <p:spPr>
          <a:xfrm>
            <a:off x="878736" y="1137496"/>
            <a:ext cx="7386528" cy="3372846"/>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600" b="1" kern="100" dirty="0">
                <a:effectLst/>
                <a:latin typeface="微软雅黑" panose="020B0503020204020204" pitchFamily="34" charset="-122"/>
                <a:ea typeface="微软雅黑" panose="020B0503020204020204" pitchFamily="34" charset="-122"/>
                <a:cs typeface="Times New Roman" panose="02020603050405020304" pitchFamily="18" charset="0"/>
              </a:rPr>
              <a:t>甘肃省高级人民法院：</a:t>
            </a: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6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订立劳动合同，应当遵循合法、公平、平等自愿、协商一致、诚实信用的原则。</a:t>
            </a:r>
            <a:r>
              <a:rPr lang="zh-CN" altLang="en-US" sz="1600" b="1" kern="100" dirty="0">
                <a:effectLst/>
                <a:latin typeface="微软雅黑" panose="020B0503020204020204" pitchFamily="34" charset="-122"/>
                <a:ea typeface="微软雅黑" panose="020B0503020204020204" pitchFamily="34" charset="-122"/>
                <a:cs typeface="Times New Roman" panose="02020603050405020304" pitchFamily="18" charset="0"/>
              </a:rPr>
              <a:t>本案中，房某基于“就业困难家庭”的特殊身份被安置在大佛寺景区从事绿化保洁工作，故房某与大佛寺旅游办成立的劳动合同具有较强的人身专属性，即</a:t>
            </a:r>
            <a:r>
              <a:rPr lang="zh-CN" altLang="en-US" sz="16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提供劳动的主体为特殊的就业困难人员，具有不可替代性</a:t>
            </a:r>
            <a:r>
              <a:rPr lang="zh-CN" altLang="en-US" sz="1600" b="1" kern="100" dirty="0">
                <a:effectLst/>
                <a:latin typeface="微软雅黑" panose="020B0503020204020204" pitchFamily="34" charset="-122"/>
                <a:ea typeface="微软雅黑" panose="020B0503020204020204" pitchFamily="34" charset="-122"/>
                <a:cs typeface="Times New Roman" panose="02020603050405020304" pitchFamily="18" charset="0"/>
              </a:rPr>
              <a:t>。房某作为政府就业援助制度的受益者，一边享受公益性岗位工作带来的再就业优待，一边却违背诚信原则，长期让他人代为提供劳动，</a:t>
            </a:r>
            <a:r>
              <a:rPr lang="zh-CN" altLang="en-US" sz="16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这种行为显然不是履行案涉劳动合同的正确、合法的方式，也与社会主义核心价值观背道而驰</a:t>
            </a:r>
            <a:r>
              <a:rPr lang="zh-CN" altLang="en-US" sz="1600" b="1"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kern="100" dirty="0">
                <a:effectLst/>
                <a:latin typeface="微软雅黑" panose="020B0503020204020204" pitchFamily="34" charset="-122"/>
                <a:ea typeface="微软雅黑" panose="020B0503020204020204" pitchFamily="34" charset="-122"/>
                <a:cs typeface="Times New Roman" panose="02020603050405020304" pitchFamily="18" charset="0"/>
              </a:rPr>
              <a:t>故大佛寺旅游办停发工资、停缴社保金的行为并无不当。</a:t>
            </a:r>
            <a:r>
              <a:rPr lang="en-US"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339" y="8174"/>
            <a:ext cx="9144000" cy="31748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Rectangle 3"/>
          <p:cNvSpPr txBox="1">
            <a:spLocks noChangeArrowheads="1"/>
          </p:cNvSpPr>
          <p:nvPr/>
        </p:nvSpPr>
        <p:spPr>
          <a:xfrm>
            <a:off x="2001254" y="1790223"/>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600" b="1" dirty="0">
                <a:solidFill>
                  <a:schemeClr val="bg1"/>
                </a:solidFill>
                <a:latin typeface="微软雅黑" panose="020B0503020204020204" pitchFamily="34" charset="-122"/>
                <a:ea typeface="微软雅黑" panose="020B0503020204020204" pitchFamily="34" charset="-122"/>
              </a:rPr>
              <a:t>感谢观看</a:t>
            </a:r>
          </a:p>
        </p:txBody>
      </p:sp>
      <p:cxnSp>
        <p:nvCxnSpPr>
          <p:cNvPr id="46"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4"/>
          <p:cNvSpPr txBox="1"/>
          <p:nvPr/>
        </p:nvSpPr>
        <p:spPr>
          <a:xfrm>
            <a:off x="711218" y="657279"/>
            <a:ext cx="6669094" cy="504056"/>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chemeClr val="accent1"/>
                </a:solidFill>
                <a:latin typeface="微软雅黑" panose="020B0503020204020204" pitchFamily="34" charset="-122"/>
                <a:ea typeface="微软雅黑" panose="020B0503020204020204" pitchFamily="34" charset="-122"/>
              </a:rPr>
              <a:t>引入：找人代替自己上班可以吗？</a:t>
            </a:r>
            <a:endParaRPr lang="en-GB" sz="2400" b="1" dirty="0">
              <a:solidFill>
                <a:schemeClr val="accent1"/>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711218" y="1498739"/>
            <a:ext cx="6192688" cy="2097820"/>
          </a:xfrm>
          <a:prstGeom prst="rect">
            <a:avLst/>
          </a:prstGeom>
          <a:noFill/>
        </p:spPr>
        <p:txBody>
          <a:bodyPr wrap="square" lIns="68584" tIns="34291" rIns="68584" bIns="34291" rtlCol="0">
            <a:spAutoFit/>
          </a:bodyPr>
          <a:lstStyle/>
          <a:p>
            <a:pPr algn="just" eaLnBrk="0" hangingPunct="0">
              <a:lnSpc>
                <a:spcPct val="150000"/>
              </a:lnSpc>
            </a:pPr>
            <a:r>
              <a:rPr lang="zh-CN" altLang="zh-CN" b="1" dirty="0">
                <a:latin typeface="微软雅黑" panose="020B0503020204020204" pitchFamily="34" charset="-122"/>
                <a:ea typeface="微软雅黑" panose="020B0503020204020204" pitchFamily="34" charset="-122"/>
              </a:rPr>
              <a:t>张某是</a:t>
            </a:r>
            <a:r>
              <a:rPr lang="en-US" altLang="zh-CN" b="1" dirty="0">
                <a:latin typeface="微软雅黑" panose="020B0503020204020204" pitchFamily="34" charset="-122"/>
                <a:ea typeface="微软雅黑" panose="020B0503020204020204" pitchFamily="34" charset="-122"/>
              </a:rPr>
              <a:t>A</a:t>
            </a:r>
            <a:r>
              <a:rPr lang="zh-CN" altLang="zh-CN" b="1" dirty="0">
                <a:latin typeface="微软雅黑" panose="020B0503020204020204" pitchFamily="34" charset="-122"/>
                <a:ea typeface="微软雅黑" panose="020B0503020204020204" pitchFamily="34" charset="-122"/>
              </a:rPr>
              <a:t>企业的职工，由于私人原因，张某需要离开几天而无法上班，于是张某与朋友李某商量，由李某代替他上班。单位发现后立即表示反对并通知张某回到岗位，张某表示李某工作能力很强，自己的工作任务完全能够按时完成，因此拒绝返岗工作。请问，张某的主张是否合法？</a:t>
            </a:r>
            <a:endPar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Parallelogram 21"/>
          <p:cNvSpPr/>
          <p:nvPr/>
        </p:nvSpPr>
        <p:spPr>
          <a:xfrm>
            <a:off x="7136070" y="-2866"/>
            <a:ext cx="1658880" cy="3606733"/>
          </a:xfrm>
          <a:prstGeom prst="parallelogram">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rallelogram 22"/>
          <p:cNvSpPr/>
          <p:nvPr/>
        </p:nvSpPr>
        <p:spPr>
          <a:xfrm>
            <a:off x="7596336" y="1536767"/>
            <a:ext cx="1658880" cy="3606733"/>
          </a:xfrm>
          <a:prstGeom prst="parallelogram">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直接连接符 12"/>
          <p:cNvCxnSpPr/>
          <p:nvPr/>
        </p:nvCxnSpPr>
        <p:spPr>
          <a:xfrm>
            <a:off x="822866" y="1254533"/>
            <a:ext cx="5472608"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59" name="组合 58">
            <a:extLst>
              <a:ext uri="{FF2B5EF4-FFF2-40B4-BE49-F238E27FC236}">
                <a16:creationId xmlns:a16="http://schemas.microsoft.com/office/drawing/2014/main" id="{9ACF03AC-89FD-41E8-BACF-5DF9A0F6D549}"/>
              </a:ext>
            </a:extLst>
          </p:cNvPr>
          <p:cNvGrpSpPr/>
          <p:nvPr/>
        </p:nvGrpSpPr>
        <p:grpSpPr>
          <a:xfrm>
            <a:off x="5255312" y="3772273"/>
            <a:ext cx="526405" cy="1065030"/>
            <a:chOff x="2605435" y="5228680"/>
            <a:chExt cx="941388" cy="2368549"/>
          </a:xfrm>
        </p:grpSpPr>
        <p:sp>
          <p:nvSpPr>
            <p:cNvPr id="60" name="Freeform 208">
              <a:extLst>
                <a:ext uri="{FF2B5EF4-FFF2-40B4-BE49-F238E27FC236}">
                  <a16:creationId xmlns:a16="http://schemas.microsoft.com/office/drawing/2014/main" id="{A76A551F-18F2-42A8-952E-5273E12204B6}"/>
                </a:ext>
              </a:extLst>
            </p:cNvPr>
            <p:cNvSpPr>
              <a:spLocks/>
            </p:cNvSpPr>
            <p:nvPr/>
          </p:nvSpPr>
          <p:spPr bwMode="auto">
            <a:xfrm>
              <a:off x="3029298" y="7471817"/>
              <a:ext cx="350838" cy="125412"/>
            </a:xfrm>
            <a:custGeom>
              <a:avLst/>
              <a:gdLst>
                <a:gd name="T0" fmla="*/ 72 w 131"/>
                <a:gd name="T1" fmla="*/ 0 h 47"/>
                <a:gd name="T2" fmla="*/ 110 w 131"/>
                <a:gd name="T3" fmla="*/ 14 h 47"/>
                <a:gd name="T4" fmla="*/ 113 w 131"/>
                <a:gd name="T5" fmla="*/ 44 h 47"/>
                <a:gd name="T6" fmla="*/ 4 w 131"/>
                <a:gd name="T7" fmla="*/ 39 h 47"/>
                <a:gd name="T8" fmla="*/ 9 w 131"/>
                <a:gd name="T9" fmla="*/ 10 h 47"/>
                <a:gd name="T10" fmla="*/ 72 w 131"/>
                <a:gd name="T11" fmla="*/ 0 h 47"/>
              </a:gdLst>
              <a:ahLst/>
              <a:cxnLst>
                <a:cxn ang="0">
                  <a:pos x="T0" y="T1"/>
                </a:cxn>
                <a:cxn ang="0">
                  <a:pos x="T2" y="T3"/>
                </a:cxn>
                <a:cxn ang="0">
                  <a:pos x="T4" y="T5"/>
                </a:cxn>
                <a:cxn ang="0">
                  <a:pos x="T6" y="T7"/>
                </a:cxn>
                <a:cxn ang="0">
                  <a:pos x="T8" y="T9"/>
                </a:cxn>
                <a:cxn ang="0">
                  <a:pos x="T10" y="T11"/>
                </a:cxn>
              </a:cxnLst>
              <a:rect l="0" t="0" r="r" b="b"/>
              <a:pathLst>
                <a:path w="131" h="47">
                  <a:moveTo>
                    <a:pt x="72" y="0"/>
                  </a:moveTo>
                  <a:cubicBezTo>
                    <a:pt x="72" y="0"/>
                    <a:pt x="89" y="11"/>
                    <a:pt x="110" y="14"/>
                  </a:cubicBezTo>
                  <a:cubicBezTo>
                    <a:pt x="131" y="17"/>
                    <a:pt x="126" y="41"/>
                    <a:pt x="113" y="44"/>
                  </a:cubicBezTo>
                  <a:cubicBezTo>
                    <a:pt x="100" y="47"/>
                    <a:pt x="8" y="47"/>
                    <a:pt x="4" y="39"/>
                  </a:cubicBezTo>
                  <a:cubicBezTo>
                    <a:pt x="0" y="31"/>
                    <a:pt x="9" y="10"/>
                    <a:pt x="9" y="10"/>
                  </a:cubicBezTo>
                  <a:lnTo>
                    <a:pt x="72" y="0"/>
                  </a:lnTo>
                  <a:close/>
                </a:path>
              </a:pathLst>
            </a:custGeom>
            <a:solidFill>
              <a:srgbClr val="1414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09">
              <a:extLst>
                <a:ext uri="{FF2B5EF4-FFF2-40B4-BE49-F238E27FC236}">
                  <a16:creationId xmlns:a16="http://schemas.microsoft.com/office/drawing/2014/main" id="{990EBFF9-323A-47BB-AA14-0FB3B38E859D}"/>
                </a:ext>
              </a:extLst>
            </p:cNvPr>
            <p:cNvSpPr>
              <a:spLocks/>
            </p:cNvSpPr>
            <p:nvPr/>
          </p:nvSpPr>
          <p:spPr bwMode="auto">
            <a:xfrm>
              <a:off x="2605435" y="7468642"/>
              <a:ext cx="338138" cy="123825"/>
            </a:xfrm>
            <a:custGeom>
              <a:avLst/>
              <a:gdLst>
                <a:gd name="T0" fmla="*/ 57 w 126"/>
                <a:gd name="T1" fmla="*/ 0 h 46"/>
                <a:gd name="T2" fmla="*/ 20 w 126"/>
                <a:gd name="T3" fmla="*/ 14 h 46"/>
                <a:gd name="T4" fmla="*/ 17 w 126"/>
                <a:gd name="T5" fmla="*/ 42 h 46"/>
                <a:gd name="T6" fmla="*/ 122 w 126"/>
                <a:gd name="T7" fmla="*/ 38 h 46"/>
                <a:gd name="T8" fmla="*/ 117 w 126"/>
                <a:gd name="T9" fmla="*/ 10 h 46"/>
                <a:gd name="T10" fmla="*/ 57 w 126"/>
                <a:gd name="T11" fmla="*/ 0 h 46"/>
              </a:gdLst>
              <a:ahLst/>
              <a:cxnLst>
                <a:cxn ang="0">
                  <a:pos x="T0" y="T1"/>
                </a:cxn>
                <a:cxn ang="0">
                  <a:pos x="T2" y="T3"/>
                </a:cxn>
                <a:cxn ang="0">
                  <a:pos x="T4" y="T5"/>
                </a:cxn>
                <a:cxn ang="0">
                  <a:pos x="T6" y="T7"/>
                </a:cxn>
                <a:cxn ang="0">
                  <a:pos x="T8" y="T9"/>
                </a:cxn>
                <a:cxn ang="0">
                  <a:pos x="T10" y="T11"/>
                </a:cxn>
              </a:cxnLst>
              <a:rect l="0" t="0" r="r" b="b"/>
              <a:pathLst>
                <a:path w="126" h="46">
                  <a:moveTo>
                    <a:pt x="57" y="0"/>
                  </a:moveTo>
                  <a:cubicBezTo>
                    <a:pt x="57" y="0"/>
                    <a:pt x="41" y="11"/>
                    <a:pt x="20" y="14"/>
                  </a:cubicBezTo>
                  <a:cubicBezTo>
                    <a:pt x="0" y="17"/>
                    <a:pt x="5" y="40"/>
                    <a:pt x="17" y="42"/>
                  </a:cubicBezTo>
                  <a:cubicBezTo>
                    <a:pt x="30" y="45"/>
                    <a:pt x="118" y="46"/>
                    <a:pt x="122" y="38"/>
                  </a:cubicBezTo>
                  <a:cubicBezTo>
                    <a:pt x="126" y="30"/>
                    <a:pt x="117" y="10"/>
                    <a:pt x="117" y="10"/>
                  </a:cubicBezTo>
                  <a:lnTo>
                    <a:pt x="57" y="0"/>
                  </a:lnTo>
                  <a:close/>
                </a:path>
              </a:pathLst>
            </a:custGeom>
            <a:solidFill>
              <a:srgbClr val="1414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10">
              <a:extLst>
                <a:ext uri="{FF2B5EF4-FFF2-40B4-BE49-F238E27FC236}">
                  <a16:creationId xmlns:a16="http://schemas.microsoft.com/office/drawing/2014/main" id="{5CE00D61-3D43-4DC0-A564-A8301F128C63}"/>
                </a:ext>
              </a:extLst>
            </p:cNvPr>
            <p:cNvSpPr>
              <a:spLocks/>
            </p:cNvSpPr>
            <p:nvPr/>
          </p:nvSpPr>
          <p:spPr bwMode="auto">
            <a:xfrm>
              <a:off x="3161060" y="5650955"/>
              <a:ext cx="203200" cy="246062"/>
            </a:xfrm>
            <a:custGeom>
              <a:avLst/>
              <a:gdLst>
                <a:gd name="T0" fmla="*/ 43 w 76"/>
                <a:gd name="T1" fmla="*/ 91 h 91"/>
                <a:gd name="T2" fmla="*/ 40 w 76"/>
                <a:gd name="T3" fmla="*/ 87 h 91"/>
                <a:gd name="T4" fmla="*/ 8 w 76"/>
                <a:gd name="T5" fmla="*/ 39 h 91"/>
                <a:gd name="T6" fmla="*/ 12 w 76"/>
                <a:gd name="T7" fmla="*/ 14 h 91"/>
                <a:gd name="T8" fmla="*/ 41 w 76"/>
                <a:gd name="T9" fmla="*/ 15 h 91"/>
                <a:gd name="T10" fmla="*/ 76 w 76"/>
                <a:gd name="T11" fmla="*/ 63 h 91"/>
                <a:gd name="T12" fmla="*/ 43 w 76"/>
                <a:gd name="T13" fmla="*/ 91 h 91"/>
              </a:gdLst>
              <a:ahLst/>
              <a:cxnLst>
                <a:cxn ang="0">
                  <a:pos x="T0" y="T1"/>
                </a:cxn>
                <a:cxn ang="0">
                  <a:pos x="T2" y="T3"/>
                </a:cxn>
                <a:cxn ang="0">
                  <a:pos x="T4" y="T5"/>
                </a:cxn>
                <a:cxn ang="0">
                  <a:pos x="T6" y="T7"/>
                </a:cxn>
                <a:cxn ang="0">
                  <a:pos x="T8" y="T9"/>
                </a:cxn>
                <a:cxn ang="0">
                  <a:pos x="T10" y="T11"/>
                </a:cxn>
                <a:cxn ang="0">
                  <a:pos x="T12" y="T13"/>
                </a:cxn>
              </a:cxnLst>
              <a:rect l="0" t="0" r="r" b="b"/>
              <a:pathLst>
                <a:path w="76" h="91">
                  <a:moveTo>
                    <a:pt x="43" y="91"/>
                  </a:moveTo>
                  <a:cubicBezTo>
                    <a:pt x="40" y="87"/>
                    <a:pt x="40" y="87"/>
                    <a:pt x="40" y="87"/>
                  </a:cubicBezTo>
                  <a:cubicBezTo>
                    <a:pt x="8" y="39"/>
                    <a:pt x="8" y="39"/>
                    <a:pt x="8" y="39"/>
                  </a:cubicBezTo>
                  <a:cubicBezTo>
                    <a:pt x="8" y="39"/>
                    <a:pt x="0" y="24"/>
                    <a:pt x="12" y="14"/>
                  </a:cubicBezTo>
                  <a:cubicBezTo>
                    <a:pt x="28" y="0"/>
                    <a:pt x="41" y="15"/>
                    <a:pt x="41" y="15"/>
                  </a:cubicBezTo>
                  <a:cubicBezTo>
                    <a:pt x="76" y="63"/>
                    <a:pt x="76" y="63"/>
                    <a:pt x="76" y="63"/>
                  </a:cubicBezTo>
                  <a:lnTo>
                    <a:pt x="43" y="91"/>
                  </a:lnTo>
                  <a:close/>
                </a:path>
              </a:pathLst>
            </a:custGeom>
            <a:solidFill>
              <a:srgbClr val="FBCA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211">
              <a:extLst>
                <a:ext uri="{FF2B5EF4-FFF2-40B4-BE49-F238E27FC236}">
                  <a16:creationId xmlns:a16="http://schemas.microsoft.com/office/drawing/2014/main" id="{6C25F144-5289-4E80-87B1-E35D0D371F5A}"/>
                </a:ext>
              </a:extLst>
            </p:cNvPr>
            <p:cNvSpPr>
              <a:spLocks/>
            </p:cNvSpPr>
            <p:nvPr/>
          </p:nvSpPr>
          <p:spPr bwMode="auto">
            <a:xfrm>
              <a:off x="3161060" y="5650955"/>
              <a:ext cx="203200" cy="246062"/>
            </a:xfrm>
            <a:custGeom>
              <a:avLst/>
              <a:gdLst>
                <a:gd name="T0" fmla="*/ 43 w 76"/>
                <a:gd name="T1" fmla="*/ 91 h 91"/>
                <a:gd name="T2" fmla="*/ 40 w 76"/>
                <a:gd name="T3" fmla="*/ 87 h 91"/>
                <a:gd name="T4" fmla="*/ 8 w 76"/>
                <a:gd name="T5" fmla="*/ 39 h 91"/>
                <a:gd name="T6" fmla="*/ 12 w 76"/>
                <a:gd name="T7" fmla="*/ 14 h 91"/>
                <a:gd name="T8" fmla="*/ 41 w 76"/>
                <a:gd name="T9" fmla="*/ 15 h 91"/>
                <a:gd name="T10" fmla="*/ 76 w 76"/>
                <a:gd name="T11" fmla="*/ 63 h 91"/>
                <a:gd name="T12" fmla="*/ 43 w 76"/>
                <a:gd name="T13" fmla="*/ 91 h 91"/>
              </a:gdLst>
              <a:ahLst/>
              <a:cxnLst>
                <a:cxn ang="0">
                  <a:pos x="T0" y="T1"/>
                </a:cxn>
                <a:cxn ang="0">
                  <a:pos x="T2" y="T3"/>
                </a:cxn>
                <a:cxn ang="0">
                  <a:pos x="T4" y="T5"/>
                </a:cxn>
                <a:cxn ang="0">
                  <a:pos x="T6" y="T7"/>
                </a:cxn>
                <a:cxn ang="0">
                  <a:pos x="T8" y="T9"/>
                </a:cxn>
                <a:cxn ang="0">
                  <a:pos x="T10" y="T11"/>
                </a:cxn>
                <a:cxn ang="0">
                  <a:pos x="T12" y="T13"/>
                </a:cxn>
              </a:cxnLst>
              <a:rect l="0" t="0" r="r" b="b"/>
              <a:pathLst>
                <a:path w="76" h="91">
                  <a:moveTo>
                    <a:pt x="43" y="91"/>
                  </a:moveTo>
                  <a:cubicBezTo>
                    <a:pt x="40" y="87"/>
                    <a:pt x="40" y="87"/>
                    <a:pt x="40" y="87"/>
                  </a:cubicBezTo>
                  <a:cubicBezTo>
                    <a:pt x="8" y="39"/>
                    <a:pt x="8" y="39"/>
                    <a:pt x="8" y="39"/>
                  </a:cubicBezTo>
                  <a:cubicBezTo>
                    <a:pt x="8" y="39"/>
                    <a:pt x="0" y="24"/>
                    <a:pt x="12" y="14"/>
                  </a:cubicBezTo>
                  <a:cubicBezTo>
                    <a:pt x="28" y="0"/>
                    <a:pt x="41" y="15"/>
                    <a:pt x="41" y="15"/>
                  </a:cubicBezTo>
                  <a:cubicBezTo>
                    <a:pt x="76" y="63"/>
                    <a:pt x="76" y="63"/>
                    <a:pt x="76" y="63"/>
                  </a:cubicBezTo>
                  <a:lnTo>
                    <a:pt x="43" y="91"/>
                  </a:lnTo>
                  <a:close/>
                </a:path>
              </a:pathLst>
            </a:custGeom>
            <a:solidFill>
              <a:srgbClr val="EABA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12">
              <a:extLst>
                <a:ext uri="{FF2B5EF4-FFF2-40B4-BE49-F238E27FC236}">
                  <a16:creationId xmlns:a16="http://schemas.microsoft.com/office/drawing/2014/main" id="{508C19DB-EB7F-4313-B9DB-3B820A7BA6D3}"/>
                </a:ext>
              </a:extLst>
            </p:cNvPr>
            <p:cNvSpPr>
              <a:spLocks/>
            </p:cNvSpPr>
            <p:nvPr/>
          </p:nvSpPr>
          <p:spPr bwMode="auto">
            <a:xfrm>
              <a:off x="2700685" y="6574879"/>
              <a:ext cx="115888" cy="128587"/>
            </a:xfrm>
            <a:custGeom>
              <a:avLst/>
              <a:gdLst>
                <a:gd name="T0" fmla="*/ 43 w 43"/>
                <a:gd name="T1" fmla="*/ 0 h 48"/>
                <a:gd name="T2" fmla="*/ 43 w 43"/>
                <a:gd name="T3" fmla="*/ 6 h 48"/>
                <a:gd name="T4" fmla="*/ 41 w 43"/>
                <a:gd name="T5" fmla="*/ 31 h 48"/>
                <a:gd name="T6" fmla="*/ 22 w 43"/>
                <a:gd name="T7" fmla="*/ 48 h 48"/>
                <a:gd name="T8" fmla="*/ 0 w 43"/>
                <a:gd name="T9" fmla="*/ 29 h 48"/>
                <a:gd name="T10" fmla="*/ 0 w 43"/>
                <a:gd name="T11" fmla="*/ 2 h 48"/>
                <a:gd name="T12" fmla="*/ 43 w 43"/>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3" h="48">
                  <a:moveTo>
                    <a:pt x="43" y="0"/>
                  </a:moveTo>
                  <a:cubicBezTo>
                    <a:pt x="43" y="6"/>
                    <a:pt x="43" y="6"/>
                    <a:pt x="43" y="6"/>
                  </a:cubicBezTo>
                  <a:cubicBezTo>
                    <a:pt x="41" y="31"/>
                    <a:pt x="41" y="31"/>
                    <a:pt x="41" y="31"/>
                  </a:cubicBezTo>
                  <a:cubicBezTo>
                    <a:pt x="41" y="31"/>
                    <a:pt x="38" y="47"/>
                    <a:pt x="22" y="48"/>
                  </a:cubicBezTo>
                  <a:cubicBezTo>
                    <a:pt x="1" y="48"/>
                    <a:pt x="0" y="29"/>
                    <a:pt x="0" y="29"/>
                  </a:cubicBezTo>
                  <a:cubicBezTo>
                    <a:pt x="0" y="2"/>
                    <a:pt x="0" y="2"/>
                    <a:pt x="0" y="2"/>
                  </a:cubicBezTo>
                  <a:lnTo>
                    <a:pt x="43" y="0"/>
                  </a:lnTo>
                  <a:close/>
                </a:path>
              </a:pathLst>
            </a:custGeom>
            <a:solidFill>
              <a:srgbClr val="FBCA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13">
              <a:extLst>
                <a:ext uri="{FF2B5EF4-FFF2-40B4-BE49-F238E27FC236}">
                  <a16:creationId xmlns:a16="http://schemas.microsoft.com/office/drawing/2014/main" id="{8124D73C-7D07-430B-A2A0-397FC213ADF3}"/>
                </a:ext>
              </a:extLst>
            </p:cNvPr>
            <p:cNvSpPr>
              <a:spLocks/>
            </p:cNvSpPr>
            <p:nvPr/>
          </p:nvSpPr>
          <p:spPr bwMode="auto">
            <a:xfrm>
              <a:off x="2757835" y="6647904"/>
              <a:ext cx="473075" cy="855662"/>
            </a:xfrm>
            <a:custGeom>
              <a:avLst/>
              <a:gdLst>
                <a:gd name="T0" fmla="*/ 17 w 298"/>
                <a:gd name="T1" fmla="*/ 0 h 539"/>
                <a:gd name="T2" fmla="*/ 0 w 298"/>
                <a:gd name="T3" fmla="*/ 517 h 539"/>
                <a:gd name="T4" fmla="*/ 103 w 298"/>
                <a:gd name="T5" fmla="*/ 539 h 539"/>
                <a:gd name="T6" fmla="*/ 127 w 298"/>
                <a:gd name="T7" fmla="*/ 113 h 539"/>
                <a:gd name="T8" fmla="*/ 145 w 298"/>
                <a:gd name="T9" fmla="*/ 113 h 539"/>
                <a:gd name="T10" fmla="*/ 184 w 298"/>
                <a:gd name="T11" fmla="*/ 539 h 539"/>
                <a:gd name="T12" fmla="*/ 298 w 298"/>
                <a:gd name="T13" fmla="*/ 520 h 539"/>
                <a:gd name="T14" fmla="*/ 266 w 298"/>
                <a:gd name="T15" fmla="*/ 5 h 539"/>
                <a:gd name="T16" fmla="*/ 17 w 298"/>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539">
                  <a:moveTo>
                    <a:pt x="17" y="0"/>
                  </a:moveTo>
                  <a:lnTo>
                    <a:pt x="0" y="517"/>
                  </a:lnTo>
                  <a:lnTo>
                    <a:pt x="103" y="539"/>
                  </a:lnTo>
                  <a:lnTo>
                    <a:pt x="127" y="113"/>
                  </a:lnTo>
                  <a:lnTo>
                    <a:pt x="145" y="113"/>
                  </a:lnTo>
                  <a:lnTo>
                    <a:pt x="184" y="539"/>
                  </a:lnTo>
                  <a:lnTo>
                    <a:pt x="298" y="520"/>
                  </a:lnTo>
                  <a:lnTo>
                    <a:pt x="266" y="5"/>
                  </a:lnTo>
                  <a:lnTo>
                    <a:pt x="17" y="0"/>
                  </a:lnTo>
                  <a:close/>
                </a:path>
              </a:pathLst>
            </a:custGeom>
            <a:solidFill>
              <a:srgbClr val="252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14">
              <a:extLst>
                <a:ext uri="{FF2B5EF4-FFF2-40B4-BE49-F238E27FC236}">
                  <a16:creationId xmlns:a16="http://schemas.microsoft.com/office/drawing/2014/main" id="{D192A59E-1AB7-4E1F-9AE8-0425AF7EFB17}"/>
                </a:ext>
              </a:extLst>
            </p:cNvPr>
            <p:cNvSpPr>
              <a:spLocks/>
            </p:cNvSpPr>
            <p:nvPr/>
          </p:nvSpPr>
          <p:spPr bwMode="auto">
            <a:xfrm>
              <a:off x="3142010" y="5770017"/>
              <a:ext cx="404813" cy="417512"/>
            </a:xfrm>
            <a:custGeom>
              <a:avLst/>
              <a:gdLst>
                <a:gd name="T0" fmla="*/ 0 w 151"/>
                <a:gd name="T1" fmla="*/ 117 h 155"/>
                <a:gd name="T2" fmla="*/ 17 w 151"/>
                <a:gd name="T3" fmla="*/ 110 h 155"/>
                <a:gd name="T4" fmla="*/ 77 w 151"/>
                <a:gd name="T5" fmla="*/ 107 h 155"/>
                <a:gd name="T6" fmla="*/ 77 w 151"/>
                <a:gd name="T7" fmla="*/ 88 h 155"/>
                <a:gd name="T8" fmla="*/ 37 w 151"/>
                <a:gd name="T9" fmla="*/ 31 h 155"/>
                <a:gd name="T10" fmla="*/ 74 w 151"/>
                <a:gd name="T11" fmla="*/ 0 h 155"/>
                <a:gd name="T12" fmla="*/ 132 w 151"/>
                <a:gd name="T13" fmla="*/ 88 h 155"/>
                <a:gd name="T14" fmla="*/ 121 w 151"/>
                <a:gd name="T15" fmla="*/ 144 h 155"/>
                <a:gd name="T16" fmla="*/ 0 w 151"/>
                <a:gd name="T17" fmla="*/ 155 h 155"/>
                <a:gd name="T18" fmla="*/ 0 w 151"/>
                <a:gd name="T19" fmla="*/ 11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55">
                  <a:moveTo>
                    <a:pt x="0" y="117"/>
                  </a:moveTo>
                  <a:cubicBezTo>
                    <a:pt x="17" y="110"/>
                    <a:pt x="17" y="110"/>
                    <a:pt x="17" y="110"/>
                  </a:cubicBezTo>
                  <a:cubicBezTo>
                    <a:pt x="17" y="110"/>
                    <a:pt x="68" y="112"/>
                    <a:pt x="77" y="107"/>
                  </a:cubicBezTo>
                  <a:cubicBezTo>
                    <a:pt x="87" y="102"/>
                    <a:pt x="83" y="96"/>
                    <a:pt x="77" y="88"/>
                  </a:cubicBezTo>
                  <a:cubicBezTo>
                    <a:pt x="71" y="79"/>
                    <a:pt x="37" y="31"/>
                    <a:pt x="37" y="31"/>
                  </a:cubicBezTo>
                  <a:cubicBezTo>
                    <a:pt x="74" y="0"/>
                    <a:pt x="74" y="0"/>
                    <a:pt x="74" y="0"/>
                  </a:cubicBezTo>
                  <a:cubicBezTo>
                    <a:pt x="74" y="0"/>
                    <a:pt x="121" y="70"/>
                    <a:pt x="132" y="88"/>
                  </a:cubicBezTo>
                  <a:cubicBezTo>
                    <a:pt x="142" y="105"/>
                    <a:pt x="151" y="128"/>
                    <a:pt x="121" y="144"/>
                  </a:cubicBezTo>
                  <a:cubicBezTo>
                    <a:pt x="100" y="155"/>
                    <a:pt x="0" y="155"/>
                    <a:pt x="0" y="155"/>
                  </a:cubicBezTo>
                  <a:lnTo>
                    <a:pt x="0" y="117"/>
                  </a:lnTo>
                  <a:close/>
                </a:path>
              </a:pathLst>
            </a:custGeom>
            <a:solidFill>
              <a:srgbClr val="487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15">
              <a:extLst>
                <a:ext uri="{FF2B5EF4-FFF2-40B4-BE49-F238E27FC236}">
                  <a16:creationId xmlns:a16="http://schemas.microsoft.com/office/drawing/2014/main" id="{BE3F2575-7268-471A-A6C2-09C4B666631E}"/>
                </a:ext>
              </a:extLst>
            </p:cNvPr>
            <p:cNvSpPr>
              <a:spLocks/>
            </p:cNvSpPr>
            <p:nvPr/>
          </p:nvSpPr>
          <p:spPr bwMode="auto">
            <a:xfrm>
              <a:off x="2691160" y="6066880"/>
              <a:ext cx="128588" cy="538162"/>
            </a:xfrm>
            <a:custGeom>
              <a:avLst/>
              <a:gdLst>
                <a:gd name="T0" fmla="*/ 44 w 48"/>
                <a:gd name="T1" fmla="*/ 26 h 200"/>
                <a:gd name="T2" fmla="*/ 32 w 48"/>
                <a:gd name="T3" fmla="*/ 0 h 200"/>
                <a:gd name="T4" fmla="*/ 12 w 48"/>
                <a:gd name="T5" fmla="*/ 11 h 200"/>
                <a:gd name="T6" fmla="*/ 0 w 48"/>
                <a:gd name="T7" fmla="*/ 197 h 200"/>
                <a:gd name="T8" fmla="*/ 48 w 48"/>
                <a:gd name="T9" fmla="*/ 200 h 200"/>
                <a:gd name="T10" fmla="*/ 44 w 48"/>
                <a:gd name="T11" fmla="*/ 26 h 200"/>
              </a:gdLst>
              <a:ahLst/>
              <a:cxnLst>
                <a:cxn ang="0">
                  <a:pos x="T0" y="T1"/>
                </a:cxn>
                <a:cxn ang="0">
                  <a:pos x="T2" y="T3"/>
                </a:cxn>
                <a:cxn ang="0">
                  <a:pos x="T4" y="T5"/>
                </a:cxn>
                <a:cxn ang="0">
                  <a:pos x="T6" y="T7"/>
                </a:cxn>
                <a:cxn ang="0">
                  <a:pos x="T8" y="T9"/>
                </a:cxn>
                <a:cxn ang="0">
                  <a:pos x="T10" y="T11"/>
                </a:cxn>
              </a:cxnLst>
              <a:rect l="0" t="0" r="r" b="b"/>
              <a:pathLst>
                <a:path w="48" h="200">
                  <a:moveTo>
                    <a:pt x="44" y="26"/>
                  </a:moveTo>
                  <a:cubicBezTo>
                    <a:pt x="32" y="0"/>
                    <a:pt x="32" y="0"/>
                    <a:pt x="32" y="0"/>
                  </a:cubicBezTo>
                  <a:cubicBezTo>
                    <a:pt x="32" y="0"/>
                    <a:pt x="15" y="2"/>
                    <a:pt x="12" y="11"/>
                  </a:cubicBezTo>
                  <a:cubicBezTo>
                    <a:pt x="8" y="19"/>
                    <a:pt x="0" y="197"/>
                    <a:pt x="0" y="197"/>
                  </a:cubicBezTo>
                  <a:cubicBezTo>
                    <a:pt x="48" y="200"/>
                    <a:pt x="48" y="200"/>
                    <a:pt x="48" y="200"/>
                  </a:cubicBezTo>
                  <a:lnTo>
                    <a:pt x="44" y="26"/>
                  </a:lnTo>
                  <a:close/>
                </a:path>
              </a:pathLst>
            </a:custGeom>
            <a:solidFill>
              <a:srgbClr val="487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16">
              <a:extLst>
                <a:ext uri="{FF2B5EF4-FFF2-40B4-BE49-F238E27FC236}">
                  <a16:creationId xmlns:a16="http://schemas.microsoft.com/office/drawing/2014/main" id="{889DB791-D476-4A18-9630-C976B0A990E7}"/>
                </a:ext>
              </a:extLst>
            </p:cNvPr>
            <p:cNvSpPr>
              <a:spLocks/>
            </p:cNvSpPr>
            <p:nvPr/>
          </p:nvSpPr>
          <p:spPr bwMode="auto">
            <a:xfrm>
              <a:off x="2762598" y="6109742"/>
              <a:ext cx="57150" cy="495300"/>
            </a:xfrm>
            <a:custGeom>
              <a:avLst/>
              <a:gdLst>
                <a:gd name="T0" fmla="*/ 17 w 21"/>
                <a:gd name="T1" fmla="*/ 10 h 184"/>
                <a:gd name="T2" fmla="*/ 13 w 21"/>
                <a:gd name="T3" fmla="*/ 0 h 184"/>
                <a:gd name="T4" fmla="*/ 2 w 21"/>
                <a:gd name="T5" fmla="*/ 34 h 184"/>
                <a:gd name="T6" fmla="*/ 0 w 21"/>
                <a:gd name="T7" fmla="*/ 89 h 184"/>
                <a:gd name="T8" fmla="*/ 1 w 21"/>
                <a:gd name="T9" fmla="*/ 183 h 184"/>
                <a:gd name="T10" fmla="*/ 21 w 21"/>
                <a:gd name="T11" fmla="*/ 184 h 184"/>
                <a:gd name="T12" fmla="*/ 17 w 21"/>
                <a:gd name="T13" fmla="*/ 10 h 184"/>
              </a:gdLst>
              <a:ahLst/>
              <a:cxnLst>
                <a:cxn ang="0">
                  <a:pos x="T0" y="T1"/>
                </a:cxn>
                <a:cxn ang="0">
                  <a:pos x="T2" y="T3"/>
                </a:cxn>
                <a:cxn ang="0">
                  <a:pos x="T4" y="T5"/>
                </a:cxn>
                <a:cxn ang="0">
                  <a:pos x="T6" y="T7"/>
                </a:cxn>
                <a:cxn ang="0">
                  <a:pos x="T8" y="T9"/>
                </a:cxn>
                <a:cxn ang="0">
                  <a:pos x="T10" y="T11"/>
                </a:cxn>
                <a:cxn ang="0">
                  <a:pos x="T12" y="T13"/>
                </a:cxn>
              </a:cxnLst>
              <a:rect l="0" t="0" r="r" b="b"/>
              <a:pathLst>
                <a:path w="21" h="184">
                  <a:moveTo>
                    <a:pt x="17" y="10"/>
                  </a:moveTo>
                  <a:cubicBezTo>
                    <a:pt x="13" y="0"/>
                    <a:pt x="13" y="0"/>
                    <a:pt x="13" y="0"/>
                  </a:cubicBezTo>
                  <a:cubicBezTo>
                    <a:pt x="8" y="11"/>
                    <a:pt x="4" y="22"/>
                    <a:pt x="2" y="34"/>
                  </a:cubicBezTo>
                  <a:cubicBezTo>
                    <a:pt x="0" y="53"/>
                    <a:pt x="0" y="71"/>
                    <a:pt x="0" y="89"/>
                  </a:cubicBezTo>
                  <a:cubicBezTo>
                    <a:pt x="0" y="120"/>
                    <a:pt x="1" y="152"/>
                    <a:pt x="1" y="183"/>
                  </a:cubicBezTo>
                  <a:cubicBezTo>
                    <a:pt x="21" y="184"/>
                    <a:pt x="21" y="184"/>
                    <a:pt x="21" y="184"/>
                  </a:cubicBezTo>
                  <a:lnTo>
                    <a:pt x="17" y="10"/>
                  </a:lnTo>
                  <a:close/>
                </a:path>
              </a:pathLst>
            </a:custGeom>
            <a:solidFill>
              <a:srgbClr val="396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17">
              <a:extLst>
                <a:ext uri="{FF2B5EF4-FFF2-40B4-BE49-F238E27FC236}">
                  <a16:creationId xmlns:a16="http://schemas.microsoft.com/office/drawing/2014/main" id="{94226375-C166-4E7F-8686-2CC17AF1BB3C}"/>
                </a:ext>
              </a:extLst>
            </p:cNvPr>
            <p:cNvSpPr>
              <a:spLocks/>
            </p:cNvSpPr>
            <p:nvPr/>
          </p:nvSpPr>
          <p:spPr bwMode="auto">
            <a:xfrm>
              <a:off x="2776885" y="6049417"/>
              <a:ext cx="411163" cy="625475"/>
            </a:xfrm>
            <a:custGeom>
              <a:avLst/>
              <a:gdLst>
                <a:gd name="T0" fmla="*/ 0 w 259"/>
                <a:gd name="T1" fmla="*/ 11 h 394"/>
                <a:gd name="T2" fmla="*/ 137 w 259"/>
                <a:gd name="T3" fmla="*/ 0 h 394"/>
                <a:gd name="T4" fmla="*/ 259 w 259"/>
                <a:gd name="T5" fmla="*/ 11 h 394"/>
                <a:gd name="T6" fmla="*/ 259 w 259"/>
                <a:gd name="T7" fmla="*/ 390 h 394"/>
                <a:gd name="T8" fmla="*/ 0 w 259"/>
                <a:gd name="T9" fmla="*/ 394 h 394"/>
                <a:gd name="T10" fmla="*/ 0 w 259"/>
                <a:gd name="T11" fmla="*/ 11 h 394"/>
              </a:gdLst>
              <a:ahLst/>
              <a:cxnLst>
                <a:cxn ang="0">
                  <a:pos x="T0" y="T1"/>
                </a:cxn>
                <a:cxn ang="0">
                  <a:pos x="T2" y="T3"/>
                </a:cxn>
                <a:cxn ang="0">
                  <a:pos x="T4" y="T5"/>
                </a:cxn>
                <a:cxn ang="0">
                  <a:pos x="T6" y="T7"/>
                </a:cxn>
                <a:cxn ang="0">
                  <a:pos x="T8" y="T9"/>
                </a:cxn>
                <a:cxn ang="0">
                  <a:pos x="T10" y="T11"/>
                </a:cxn>
              </a:cxnLst>
              <a:rect l="0" t="0" r="r" b="b"/>
              <a:pathLst>
                <a:path w="259" h="394">
                  <a:moveTo>
                    <a:pt x="0" y="11"/>
                  </a:moveTo>
                  <a:lnTo>
                    <a:pt x="137" y="0"/>
                  </a:lnTo>
                  <a:lnTo>
                    <a:pt x="259" y="11"/>
                  </a:lnTo>
                  <a:lnTo>
                    <a:pt x="259" y="390"/>
                  </a:lnTo>
                  <a:lnTo>
                    <a:pt x="0" y="394"/>
                  </a:lnTo>
                  <a:lnTo>
                    <a:pt x="0" y="11"/>
                  </a:lnTo>
                  <a:close/>
                </a:path>
              </a:pathLst>
            </a:custGeom>
            <a:solidFill>
              <a:srgbClr val="487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18">
              <a:extLst>
                <a:ext uri="{FF2B5EF4-FFF2-40B4-BE49-F238E27FC236}">
                  <a16:creationId xmlns:a16="http://schemas.microsoft.com/office/drawing/2014/main" id="{052914F8-3AE6-457E-A16A-86EB4DDA78A5}"/>
                </a:ext>
              </a:extLst>
            </p:cNvPr>
            <p:cNvSpPr>
              <a:spLocks/>
            </p:cNvSpPr>
            <p:nvPr/>
          </p:nvSpPr>
          <p:spPr bwMode="auto">
            <a:xfrm>
              <a:off x="2932460" y="6052592"/>
              <a:ext cx="125413" cy="134937"/>
            </a:xfrm>
            <a:custGeom>
              <a:avLst/>
              <a:gdLst>
                <a:gd name="T0" fmla="*/ 7 w 79"/>
                <a:gd name="T1" fmla="*/ 0 h 85"/>
                <a:gd name="T2" fmla="*/ 0 w 79"/>
                <a:gd name="T3" fmla="*/ 85 h 85"/>
                <a:gd name="T4" fmla="*/ 41 w 79"/>
                <a:gd name="T5" fmla="*/ 36 h 85"/>
                <a:gd name="T6" fmla="*/ 79 w 79"/>
                <a:gd name="T7" fmla="*/ 85 h 85"/>
                <a:gd name="T8" fmla="*/ 74 w 79"/>
                <a:gd name="T9" fmla="*/ 0 h 85"/>
                <a:gd name="T10" fmla="*/ 7 w 79"/>
                <a:gd name="T11" fmla="*/ 0 h 85"/>
              </a:gdLst>
              <a:ahLst/>
              <a:cxnLst>
                <a:cxn ang="0">
                  <a:pos x="T0" y="T1"/>
                </a:cxn>
                <a:cxn ang="0">
                  <a:pos x="T2" y="T3"/>
                </a:cxn>
                <a:cxn ang="0">
                  <a:pos x="T4" y="T5"/>
                </a:cxn>
                <a:cxn ang="0">
                  <a:pos x="T6" y="T7"/>
                </a:cxn>
                <a:cxn ang="0">
                  <a:pos x="T8" y="T9"/>
                </a:cxn>
                <a:cxn ang="0">
                  <a:pos x="T10" y="T11"/>
                </a:cxn>
              </a:cxnLst>
              <a:rect l="0" t="0" r="r" b="b"/>
              <a:pathLst>
                <a:path w="79" h="85">
                  <a:moveTo>
                    <a:pt x="7" y="0"/>
                  </a:moveTo>
                  <a:lnTo>
                    <a:pt x="0" y="85"/>
                  </a:lnTo>
                  <a:lnTo>
                    <a:pt x="41" y="36"/>
                  </a:lnTo>
                  <a:lnTo>
                    <a:pt x="79" y="85"/>
                  </a:lnTo>
                  <a:lnTo>
                    <a:pt x="74" y="0"/>
                  </a:lnTo>
                  <a:lnTo>
                    <a:pt x="7" y="0"/>
                  </a:lnTo>
                  <a:close/>
                </a:path>
              </a:pathLst>
            </a:custGeom>
            <a:solidFill>
              <a:srgbClr val="396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Rectangle 219">
              <a:extLst>
                <a:ext uri="{FF2B5EF4-FFF2-40B4-BE49-F238E27FC236}">
                  <a16:creationId xmlns:a16="http://schemas.microsoft.com/office/drawing/2014/main" id="{2213861D-2FF5-40EF-AF62-41F6B96875D7}"/>
                </a:ext>
              </a:extLst>
            </p:cNvPr>
            <p:cNvSpPr>
              <a:spLocks noChangeArrowheads="1"/>
            </p:cNvSpPr>
            <p:nvPr/>
          </p:nvSpPr>
          <p:spPr bwMode="auto">
            <a:xfrm>
              <a:off x="2994373" y="6090692"/>
              <a:ext cx="4763" cy="581025"/>
            </a:xfrm>
            <a:prstGeom prst="rect">
              <a:avLst/>
            </a:prstGeom>
            <a:solidFill>
              <a:srgbClr val="3963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20">
              <a:extLst>
                <a:ext uri="{FF2B5EF4-FFF2-40B4-BE49-F238E27FC236}">
                  <a16:creationId xmlns:a16="http://schemas.microsoft.com/office/drawing/2014/main" id="{2582F3FE-EF98-4011-B1DD-4D19D6D4AE1C}"/>
                </a:ext>
              </a:extLst>
            </p:cNvPr>
            <p:cNvSpPr>
              <a:spLocks/>
            </p:cNvSpPr>
            <p:nvPr/>
          </p:nvSpPr>
          <p:spPr bwMode="auto">
            <a:xfrm>
              <a:off x="2943573" y="5952580"/>
              <a:ext cx="106363" cy="157162"/>
            </a:xfrm>
            <a:custGeom>
              <a:avLst/>
              <a:gdLst>
                <a:gd name="T0" fmla="*/ 40 w 40"/>
                <a:gd name="T1" fmla="*/ 0 h 58"/>
                <a:gd name="T2" fmla="*/ 0 w 40"/>
                <a:gd name="T3" fmla="*/ 0 h 58"/>
                <a:gd name="T4" fmla="*/ 0 w 40"/>
                <a:gd name="T5" fmla="*/ 40 h 58"/>
                <a:gd name="T6" fmla="*/ 20 w 40"/>
                <a:gd name="T7" fmla="*/ 58 h 58"/>
                <a:gd name="T8" fmla="*/ 39 w 40"/>
                <a:gd name="T9" fmla="*/ 40 h 58"/>
                <a:gd name="T10" fmla="*/ 4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40" y="0"/>
                  </a:moveTo>
                  <a:cubicBezTo>
                    <a:pt x="0" y="0"/>
                    <a:pt x="0" y="0"/>
                    <a:pt x="0" y="0"/>
                  </a:cubicBezTo>
                  <a:cubicBezTo>
                    <a:pt x="0" y="40"/>
                    <a:pt x="0" y="40"/>
                    <a:pt x="0" y="40"/>
                  </a:cubicBezTo>
                  <a:cubicBezTo>
                    <a:pt x="1" y="50"/>
                    <a:pt x="9" y="58"/>
                    <a:pt x="20" y="58"/>
                  </a:cubicBezTo>
                  <a:cubicBezTo>
                    <a:pt x="30" y="58"/>
                    <a:pt x="38" y="50"/>
                    <a:pt x="39" y="40"/>
                  </a:cubicBezTo>
                  <a:lnTo>
                    <a:pt x="40" y="0"/>
                  </a:lnTo>
                  <a:close/>
                </a:path>
              </a:pathLst>
            </a:custGeom>
            <a:solidFill>
              <a:srgbClr val="FBCA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21">
              <a:extLst>
                <a:ext uri="{FF2B5EF4-FFF2-40B4-BE49-F238E27FC236}">
                  <a16:creationId xmlns:a16="http://schemas.microsoft.com/office/drawing/2014/main" id="{0BB84551-9CEB-4C42-8299-60D791368BEF}"/>
                </a:ext>
              </a:extLst>
            </p:cNvPr>
            <p:cNvSpPr>
              <a:spLocks/>
            </p:cNvSpPr>
            <p:nvPr/>
          </p:nvSpPr>
          <p:spPr bwMode="auto">
            <a:xfrm>
              <a:off x="2943573" y="5952580"/>
              <a:ext cx="106363" cy="69850"/>
            </a:xfrm>
            <a:custGeom>
              <a:avLst/>
              <a:gdLst>
                <a:gd name="T0" fmla="*/ 22 w 40"/>
                <a:gd name="T1" fmla="*/ 25 h 26"/>
                <a:gd name="T2" fmla="*/ 39 w 40"/>
                <a:gd name="T3" fmla="*/ 22 h 26"/>
                <a:gd name="T4" fmla="*/ 40 w 40"/>
                <a:gd name="T5" fmla="*/ 0 h 26"/>
                <a:gd name="T6" fmla="*/ 0 w 40"/>
                <a:gd name="T7" fmla="*/ 0 h 26"/>
                <a:gd name="T8" fmla="*/ 0 w 40"/>
                <a:gd name="T9" fmla="*/ 22 h 26"/>
                <a:gd name="T10" fmla="*/ 22 w 40"/>
                <a:gd name="T11" fmla="*/ 25 h 26"/>
              </a:gdLst>
              <a:ahLst/>
              <a:cxnLst>
                <a:cxn ang="0">
                  <a:pos x="T0" y="T1"/>
                </a:cxn>
                <a:cxn ang="0">
                  <a:pos x="T2" y="T3"/>
                </a:cxn>
                <a:cxn ang="0">
                  <a:pos x="T4" y="T5"/>
                </a:cxn>
                <a:cxn ang="0">
                  <a:pos x="T6" y="T7"/>
                </a:cxn>
                <a:cxn ang="0">
                  <a:pos x="T8" y="T9"/>
                </a:cxn>
                <a:cxn ang="0">
                  <a:pos x="T10" y="T11"/>
                </a:cxn>
              </a:cxnLst>
              <a:rect l="0" t="0" r="r" b="b"/>
              <a:pathLst>
                <a:path w="40" h="26">
                  <a:moveTo>
                    <a:pt x="22" y="25"/>
                  </a:moveTo>
                  <a:cubicBezTo>
                    <a:pt x="28" y="25"/>
                    <a:pt x="34" y="24"/>
                    <a:pt x="39" y="22"/>
                  </a:cubicBezTo>
                  <a:cubicBezTo>
                    <a:pt x="40" y="0"/>
                    <a:pt x="40" y="0"/>
                    <a:pt x="40" y="0"/>
                  </a:cubicBezTo>
                  <a:cubicBezTo>
                    <a:pt x="0" y="0"/>
                    <a:pt x="0" y="0"/>
                    <a:pt x="0" y="0"/>
                  </a:cubicBezTo>
                  <a:cubicBezTo>
                    <a:pt x="0" y="22"/>
                    <a:pt x="0" y="22"/>
                    <a:pt x="0" y="22"/>
                  </a:cubicBezTo>
                  <a:cubicBezTo>
                    <a:pt x="7" y="25"/>
                    <a:pt x="14" y="26"/>
                    <a:pt x="22" y="25"/>
                  </a:cubicBezTo>
                  <a:close/>
                </a:path>
              </a:pathLst>
            </a:custGeom>
            <a:solidFill>
              <a:srgbClr val="EABD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22">
              <a:extLst>
                <a:ext uri="{FF2B5EF4-FFF2-40B4-BE49-F238E27FC236}">
                  <a16:creationId xmlns:a16="http://schemas.microsoft.com/office/drawing/2014/main" id="{B0A25F57-5DC1-4495-AF35-4874B641BDBF}"/>
                </a:ext>
              </a:extLst>
            </p:cNvPr>
            <p:cNvSpPr>
              <a:spLocks/>
            </p:cNvSpPr>
            <p:nvPr/>
          </p:nvSpPr>
          <p:spPr bwMode="auto">
            <a:xfrm>
              <a:off x="2648298" y="5228680"/>
              <a:ext cx="681038" cy="463550"/>
            </a:xfrm>
            <a:custGeom>
              <a:avLst/>
              <a:gdLst>
                <a:gd name="T0" fmla="*/ 29 w 254"/>
                <a:gd name="T1" fmla="*/ 168 h 172"/>
                <a:gd name="T2" fmla="*/ 29 w 254"/>
                <a:gd name="T3" fmla="*/ 92 h 172"/>
                <a:gd name="T4" fmla="*/ 11 w 254"/>
                <a:gd name="T5" fmla="*/ 108 h 172"/>
                <a:gd name="T6" fmla="*/ 33 w 254"/>
                <a:gd name="T7" fmla="*/ 59 h 172"/>
                <a:gd name="T8" fmla="*/ 0 w 254"/>
                <a:gd name="T9" fmla="*/ 72 h 172"/>
                <a:gd name="T10" fmla="*/ 56 w 254"/>
                <a:gd name="T11" fmla="*/ 28 h 172"/>
                <a:gd name="T12" fmla="*/ 36 w 254"/>
                <a:gd name="T13" fmla="*/ 23 h 172"/>
                <a:gd name="T14" fmla="*/ 74 w 254"/>
                <a:gd name="T15" fmla="*/ 16 h 172"/>
                <a:gd name="T16" fmla="*/ 58 w 254"/>
                <a:gd name="T17" fmla="*/ 0 h 172"/>
                <a:gd name="T18" fmla="*/ 114 w 254"/>
                <a:gd name="T19" fmla="*/ 12 h 172"/>
                <a:gd name="T20" fmla="*/ 137 w 254"/>
                <a:gd name="T21" fmla="*/ 23 h 172"/>
                <a:gd name="T22" fmla="*/ 202 w 254"/>
                <a:gd name="T23" fmla="*/ 24 h 172"/>
                <a:gd name="T24" fmla="*/ 254 w 254"/>
                <a:gd name="T25" fmla="*/ 100 h 172"/>
                <a:gd name="T26" fmla="*/ 248 w 254"/>
                <a:gd name="T27" fmla="*/ 172 h 172"/>
                <a:gd name="T28" fmla="*/ 29 w 254"/>
                <a:gd name="T29" fmla="*/ 16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4" h="172">
                  <a:moveTo>
                    <a:pt x="29" y="168"/>
                  </a:moveTo>
                  <a:cubicBezTo>
                    <a:pt x="29" y="92"/>
                    <a:pt x="29" y="92"/>
                    <a:pt x="29" y="92"/>
                  </a:cubicBezTo>
                  <a:cubicBezTo>
                    <a:pt x="29" y="92"/>
                    <a:pt x="14" y="100"/>
                    <a:pt x="11" y="108"/>
                  </a:cubicBezTo>
                  <a:cubicBezTo>
                    <a:pt x="11" y="108"/>
                    <a:pt x="7" y="87"/>
                    <a:pt x="33" y="59"/>
                  </a:cubicBezTo>
                  <a:cubicBezTo>
                    <a:pt x="0" y="72"/>
                    <a:pt x="0" y="72"/>
                    <a:pt x="0" y="72"/>
                  </a:cubicBezTo>
                  <a:cubicBezTo>
                    <a:pt x="0" y="72"/>
                    <a:pt x="24" y="35"/>
                    <a:pt x="56" y="28"/>
                  </a:cubicBezTo>
                  <a:cubicBezTo>
                    <a:pt x="36" y="23"/>
                    <a:pt x="36" y="23"/>
                    <a:pt x="36" y="23"/>
                  </a:cubicBezTo>
                  <a:cubicBezTo>
                    <a:pt x="36" y="23"/>
                    <a:pt x="53" y="14"/>
                    <a:pt x="74" y="16"/>
                  </a:cubicBezTo>
                  <a:cubicBezTo>
                    <a:pt x="58" y="0"/>
                    <a:pt x="58" y="0"/>
                    <a:pt x="58" y="0"/>
                  </a:cubicBezTo>
                  <a:cubicBezTo>
                    <a:pt x="58" y="0"/>
                    <a:pt x="96" y="4"/>
                    <a:pt x="114" y="12"/>
                  </a:cubicBezTo>
                  <a:cubicBezTo>
                    <a:pt x="132" y="20"/>
                    <a:pt x="137" y="23"/>
                    <a:pt x="137" y="23"/>
                  </a:cubicBezTo>
                  <a:cubicBezTo>
                    <a:pt x="137" y="23"/>
                    <a:pt x="166" y="10"/>
                    <a:pt x="202" y="24"/>
                  </a:cubicBezTo>
                  <a:cubicBezTo>
                    <a:pt x="238" y="38"/>
                    <a:pt x="254" y="82"/>
                    <a:pt x="254" y="100"/>
                  </a:cubicBezTo>
                  <a:cubicBezTo>
                    <a:pt x="253" y="118"/>
                    <a:pt x="248" y="172"/>
                    <a:pt x="248" y="172"/>
                  </a:cubicBezTo>
                  <a:lnTo>
                    <a:pt x="29" y="168"/>
                  </a:lnTo>
                  <a:close/>
                </a:path>
              </a:pathLst>
            </a:custGeom>
            <a:solidFill>
              <a:srgbClr val="352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23">
              <a:extLst>
                <a:ext uri="{FF2B5EF4-FFF2-40B4-BE49-F238E27FC236}">
                  <a16:creationId xmlns:a16="http://schemas.microsoft.com/office/drawing/2014/main" id="{8FB3DB87-85B7-4CC3-B856-549B7765D9B4}"/>
                </a:ext>
              </a:extLst>
            </p:cNvPr>
            <p:cNvSpPr>
              <a:spLocks/>
            </p:cNvSpPr>
            <p:nvPr/>
          </p:nvSpPr>
          <p:spPr bwMode="auto">
            <a:xfrm>
              <a:off x="2770535" y="5452517"/>
              <a:ext cx="473075" cy="573087"/>
            </a:xfrm>
            <a:custGeom>
              <a:avLst/>
              <a:gdLst>
                <a:gd name="T0" fmla="*/ 3 w 176"/>
                <a:gd name="T1" fmla="*/ 8 h 213"/>
                <a:gd name="T2" fmla="*/ 0 w 176"/>
                <a:gd name="T3" fmla="*/ 132 h 213"/>
                <a:gd name="T4" fmla="*/ 81 w 176"/>
                <a:gd name="T5" fmla="*/ 206 h 213"/>
                <a:gd name="T6" fmla="*/ 173 w 176"/>
                <a:gd name="T7" fmla="*/ 133 h 213"/>
                <a:gd name="T8" fmla="*/ 176 w 176"/>
                <a:gd name="T9" fmla="*/ 14 h 213"/>
                <a:gd name="T10" fmla="*/ 3 w 176"/>
                <a:gd name="T11" fmla="*/ 8 h 213"/>
              </a:gdLst>
              <a:ahLst/>
              <a:cxnLst>
                <a:cxn ang="0">
                  <a:pos x="T0" y="T1"/>
                </a:cxn>
                <a:cxn ang="0">
                  <a:pos x="T2" y="T3"/>
                </a:cxn>
                <a:cxn ang="0">
                  <a:pos x="T4" y="T5"/>
                </a:cxn>
                <a:cxn ang="0">
                  <a:pos x="T6" y="T7"/>
                </a:cxn>
                <a:cxn ang="0">
                  <a:pos x="T8" y="T9"/>
                </a:cxn>
                <a:cxn ang="0">
                  <a:pos x="T10" y="T11"/>
                </a:cxn>
              </a:cxnLst>
              <a:rect l="0" t="0" r="r" b="b"/>
              <a:pathLst>
                <a:path w="176" h="213">
                  <a:moveTo>
                    <a:pt x="3" y="8"/>
                  </a:moveTo>
                  <a:cubicBezTo>
                    <a:pt x="3" y="8"/>
                    <a:pt x="0" y="117"/>
                    <a:pt x="0" y="132"/>
                  </a:cubicBezTo>
                  <a:cubicBezTo>
                    <a:pt x="0" y="147"/>
                    <a:pt x="1" y="199"/>
                    <a:pt x="81" y="206"/>
                  </a:cubicBezTo>
                  <a:cubicBezTo>
                    <a:pt x="161" y="213"/>
                    <a:pt x="170" y="152"/>
                    <a:pt x="173" y="133"/>
                  </a:cubicBezTo>
                  <a:cubicBezTo>
                    <a:pt x="176" y="114"/>
                    <a:pt x="176" y="14"/>
                    <a:pt x="176" y="14"/>
                  </a:cubicBezTo>
                  <a:cubicBezTo>
                    <a:pt x="176" y="14"/>
                    <a:pt x="32" y="0"/>
                    <a:pt x="3" y="8"/>
                  </a:cubicBezTo>
                  <a:close/>
                </a:path>
              </a:pathLst>
            </a:custGeom>
            <a:solidFill>
              <a:srgbClr val="FBCA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Oval 224">
              <a:extLst>
                <a:ext uri="{FF2B5EF4-FFF2-40B4-BE49-F238E27FC236}">
                  <a16:creationId xmlns:a16="http://schemas.microsoft.com/office/drawing/2014/main" id="{D67D3832-2071-4E55-8A6B-6EB8BA5BF036}"/>
                </a:ext>
              </a:extLst>
            </p:cNvPr>
            <p:cNvSpPr>
              <a:spLocks noChangeArrowheads="1"/>
            </p:cNvSpPr>
            <p:nvPr/>
          </p:nvSpPr>
          <p:spPr bwMode="auto">
            <a:xfrm>
              <a:off x="2691160" y="5650955"/>
              <a:ext cx="128588" cy="127000"/>
            </a:xfrm>
            <a:prstGeom prst="ellipse">
              <a:avLst/>
            </a:prstGeom>
            <a:solidFill>
              <a:srgbClr val="FBCA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Oval 225">
              <a:extLst>
                <a:ext uri="{FF2B5EF4-FFF2-40B4-BE49-F238E27FC236}">
                  <a16:creationId xmlns:a16="http://schemas.microsoft.com/office/drawing/2014/main" id="{94B2839C-00DD-4B8E-A9C7-247136E0A4C7}"/>
                </a:ext>
              </a:extLst>
            </p:cNvPr>
            <p:cNvSpPr>
              <a:spLocks noChangeArrowheads="1"/>
            </p:cNvSpPr>
            <p:nvPr/>
          </p:nvSpPr>
          <p:spPr bwMode="auto">
            <a:xfrm>
              <a:off x="3203923" y="5650955"/>
              <a:ext cx="125413" cy="127000"/>
            </a:xfrm>
            <a:prstGeom prst="ellipse">
              <a:avLst/>
            </a:prstGeom>
            <a:solidFill>
              <a:srgbClr val="FBCA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26">
              <a:extLst>
                <a:ext uri="{FF2B5EF4-FFF2-40B4-BE49-F238E27FC236}">
                  <a16:creationId xmlns:a16="http://schemas.microsoft.com/office/drawing/2014/main" id="{F2718C4E-36A1-4F6D-B670-D84952B9830C}"/>
                </a:ext>
              </a:extLst>
            </p:cNvPr>
            <p:cNvSpPr>
              <a:spLocks/>
            </p:cNvSpPr>
            <p:nvPr/>
          </p:nvSpPr>
          <p:spPr bwMode="auto">
            <a:xfrm>
              <a:off x="2943573" y="5658892"/>
              <a:ext cx="85725" cy="133350"/>
            </a:xfrm>
            <a:custGeom>
              <a:avLst/>
              <a:gdLst>
                <a:gd name="T0" fmla="*/ 28 w 54"/>
                <a:gd name="T1" fmla="*/ 0 h 84"/>
                <a:gd name="T2" fmla="*/ 0 w 54"/>
                <a:gd name="T3" fmla="*/ 84 h 84"/>
                <a:gd name="T4" fmla="*/ 54 w 54"/>
                <a:gd name="T5" fmla="*/ 84 h 84"/>
                <a:gd name="T6" fmla="*/ 28 w 54"/>
                <a:gd name="T7" fmla="*/ 0 h 84"/>
              </a:gdLst>
              <a:ahLst/>
              <a:cxnLst>
                <a:cxn ang="0">
                  <a:pos x="T0" y="T1"/>
                </a:cxn>
                <a:cxn ang="0">
                  <a:pos x="T2" y="T3"/>
                </a:cxn>
                <a:cxn ang="0">
                  <a:pos x="T4" y="T5"/>
                </a:cxn>
                <a:cxn ang="0">
                  <a:pos x="T6" y="T7"/>
                </a:cxn>
              </a:cxnLst>
              <a:rect l="0" t="0" r="r" b="b"/>
              <a:pathLst>
                <a:path w="54" h="84">
                  <a:moveTo>
                    <a:pt x="28" y="0"/>
                  </a:moveTo>
                  <a:lnTo>
                    <a:pt x="0" y="84"/>
                  </a:lnTo>
                  <a:lnTo>
                    <a:pt x="54" y="84"/>
                  </a:lnTo>
                  <a:lnTo>
                    <a:pt x="28" y="0"/>
                  </a:lnTo>
                  <a:close/>
                </a:path>
              </a:pathLst>
            </a:custGeom>
            <a:solidFill>
              <a:srgbClr val="EABA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Rectangle 227">
              <a:extLst>
                <a:ext uri="{FF2B5EF4-FFF2-40B4-BE49-F238E27FC236}">
                  <a16:creationId xmlns:a16="http://schemas.microsoft.com/office/drawing/2014/main" id="{76DB4A18-F72D-40C6-ABEE-FAB13BF46BDD}"/>
                </a:ext>
              </a:extLst>
            </p:cNvPr>
            <p:cNvSpPr>
              <a:spLocks noChangeArrowheads="1"/>
            </p:cNvSpPr>
            <p:nvPr/>
          </p:nvSpPr>
          <p:spPr bwMode="auto">
            <a:xfrm>
              <a:off x="3068985" y="6243092"/>
              <a:ext cx="96838" cy="30162"/>
            </a:xfrm>
            <a:prstGeom prst="rect">
              <a:avLst/>
            </a:prstGeom>
            <a:solidFill>
              <a:srgbClr val="B7925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28">
              <a:extLst>
                <a:ext uri="{FF2B5EF4-FFF2-40B4-BE49-F238E27FC236}">
                  <a16:creationId xmlns:a16="http://schemas.microsoft.com/office/drawing/2014/main" id="{0CFFB829-312B-49F8-8FB1-D3EC02F565C5}"/>
                </a:ext>
              </a:extLst>
            </p:cNvPr>
            <p:cNvSpPr>
              <a:spLocks/>
            </p:cNvSpPr>
            <p:nvPr/>
          </p:nvSpPr>
          <p:spPr bwMode="auto">
            <a:xfrm>
              <a:off x="2819748" y="5643017"/>
              <a:ext cx="90488" cy="15875"/>
            </a:xfrm>
            <a:custGeom>
              <a:avLst/>
              <a:gdLst>
                <a:gd name="T0" fmla="*/ 19 w 34"/>
                <a:gd name="T1" fmla="*/ 6 h 6"/>
                <a:gd name="T2" fmla="*/ 2 w 34"/>
                <a:gd name="T3" fmla="*/ 5 h 6"/>
                <a:gd name="T4" fmla="*/ 0 w 34"/>
                <a:gd name="T5" fmla="*/ 2 h 6"/>
                <a:gd name="T6" fmla="*/ 3 w 34"/>
                <a:gd name="T7" fmla="*/ 1 h 6"/>
                <a:gd name="T8" fmla="*/ 31 w 34"/>
                <a:gd name="T9" fmla="*/ 1 h 6"/>
                <a:gd name="T10" fmla="*/ 34 w 34"/>
                <a:gd name="T11" fmla="*/ 2 h 6"/>
                <a:gd name="T12" fmla="*/ 33 w 34"/>
                <a:gd name="T13" fmla="*/ 5 h 6"/>
                <a:gd name="T14" fmla="*/ 19 w 34"/>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6">
                  <a:moveTo>
                    <a:pt x="19" y="6"/>
                  </a:moveTo>
                  <a:cubicBezTo>
                    <a:pt x="10" y="6"/>
                    <a:pt x="2" y="5"/>
                    <a:pt x="2" y="5"/>
                  </a:cubicBezTo>
                  <a:cubicBezTo>
                    <a:pt x="1" y="4"/>
                    <a:pt x="0" y="3"/>
                    <a:pt x="0" y="2"/>
                  </a:cubicBezTo>
                  <a:cubicBezTo>
                    <a:pt x="0" y="1"/>
                    <a:pt x="2" y="0"/>
                    <a:pt x="3" y="1"/>
                  </a:cubicBezTo>
                  <a:cubicBezTo>
                    <a:pt x="3" y="1"/>
                    <a:pt x="21" y="4"/>
                    <a:pt x="31" y="1"/>
                  </a:cubicBezTo>
                  <a:cubicBezTo>
                    <a:pt x="33" y="0"/>
                    <a:pt x="34" y="1"/>
                    <a:pt x="34" y="2"/>
                  </a:cubicBezTo>
                  <a:cubicBezTo>
                    <a:pt x="34" y="3"/>
                    <a:pt x="34" y="4"/>
                    <a:pt x="33" y="5"/>
                  </a:cubicBezTo>
                  <a:cubicBezTo>
                    <a:pt x="29" y="6"/>
                    <a:pt x="24" y="6"/>
                    <a:pt x="19" y="6"/>
                  </a:cubicBezTo>
                  <a:close/>
                </a:path>
              </a:pathLst>
            </a:custGeom>
            <a:solidFill>
              <a:srgbClr val="353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29">
              <a:extLst>
                <a:ext uri="{FF2B5EF4-FFF2-40B4-BE49-F238E27FC236}">
                  <a16:creationId xmlns:a16="http://schemas.microsoft.com/office/drawing/2014/main" id="{EE5842EB-56F3-4BF4-ACBB-CA7B97B96715}"/>
                </a:ext>
              </a:extLst>
            </p:cNvPr>
            <p:cNvSpPr>
              <a:spLocks/>
            </p:cNvSpPr>
            <p:nvPr/>
          </p:nvSpPr>
          <p:spPr bwMode="auto">
            <a:xfrm>
              <a:off x="3095973" y="5643017"/>
              <a:ext cx="92075" cy="15875"/>
            </a:xfrm>
            <a:custGeom>
              <a:avLst/>
              <a:gdLst>
                <a:gd name="T0" fmla="*/ 19 w 34"/>
                <a:gd name="T1" fmla="*/ 6 h 6"/>
                <a:gd name="T2" fmla="*/ 2 w 34"/>
                <a:gd name="T3" fmla="*/ 5 h 6"/>
                <a:gd name="T4" fmla="*/ 0 w 34"/>
                <a:gd name="T5" fmla="*/ 2 h 6"/>
                <a:gd name="T6" fmla="*/ 3 w 34"/>
                <a:gd name="T7" fmla="*/ 1 h 6"/>
                <a:gd name="T8" fmla="*/ 31 w 34"/>
                <a:gd name="T9" fmla="*/ 1 h 6"/>
                <a:gd name="T10" fmla="*/ 34 w 34"/>
                <a:gd name="T11" fmla="*/ 2 h 6"/>
                <a:gd name="T12" fmla="*/ 33 w 34"/>
                <a:gd name="T13" fmla="*/ 5 h 6"/>
                <a:gd name="T14" fmla="*/ 19 w 34"/>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6">
                  <a:moveTo>
                    <a:pt x="19" y="6"/>
                  </a:moveTo>
                  <a:cubicBezTo>
                    <a:pt x="10" y="6"/>
                    <a:pt x="2" y="5"/>
                    <a:pt x="2" y="5"/>
                  </a:cubicBezTo>
                  <a:cubicBezTo>
                    <a:pt x="1" y="4"/>
                    <a:pt x="0" y="3"/>
                    <a:pt x="0" y="2"/>
                  </a:cubicBezTo>
                  <a:cubicBezTo>
                    <a:pt x="0" y="1"/>
                    <a:pt x="2" y="0"/>
                    <a:pt x="3" y="1"/>
                  </a:cubicBezTo>
                  <a:cubicBezTo>
                    <a:pt x="3" y="1"/>
                    <a:pt x="21" y="4"/>
                    <a:pt x="31" y="1"/>
                  </a:cubicBezTo>
                  <a:cubicBezTo>
                    <a:pt x="32" y="0"/>
                    <a:pt x="34" y="1"/>
                    <a:pt x="34" y="2"/>
                  </a:cubicBezTo>
                  <a:cubicBezTo>
                    <a:pt x="34" y="3"/>
                    <a:pt x="34" y="4"/>
                    <a:pt x="33" y="5"/>
                  </a:cubicBezTo>
                  <a:cubicBezTo>
                    <a:pt x="29" y="6"/>
                    <a:pt x="24" y="6"/>
                    <a:pt x="19" y="6"/>
                  </a:cubicBezTo>
                  <a:close/>
                </a:path>
              </a:pathLst>
            </a:custGeom>
            <a:solidFill>
              <a:srgbClr val="353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30">
              <a:extLst>
                <a:ext uri="{FF2B5EF4-FFF2-40B4-BE49-F238E27FC236}">
                  <a16:creationId xmlns:a16="http://schemas.microsoft.com/office/drawing/2014/main" id="{6F2E9E6E-953A-447D-B442-AE57102196C5}"/>
                </a:ext>
              </a:extLst>
            </p:cNvPr>
            <p:cNvSpPr>
              <a:spLocks/>
            </p:cNvSpPr>
            <p:nvPr/>
          </p:nvSpPr>
          <p:spPr bwMode="auto">
            <a:xfrm>
              <a:off x="2835623" y="5530305"/>
              <a:ext cx="96838" cy="49212"/>
            </a:xfrm>
            <a:custGeom>
              <a:avLst/>
              <a:gdLst>
                <a:gd name="T0" fmla="*/ 18 w 36"/>
                <a:gd name="T1" fmla="*/ 18 h 18"/>
                <a:gd name="T2" fmla="*/ 5 w 36"/>
                <a:gd name="T3" fmla="*/ 13 h 18"/>
                <a:gd name="T4" fmla="*/ 0 w 36"/>
                <a:gd name="T5" fmla="*/ 2 h 18"/>
                <a:gd name="T6" fmla="*/ 2 w 36"/>
                <a:gd name="T7" fmla="*/ 0 h 18"/>
                <a:gd name="T8" fmla="*/ 4 w 36"/>
                <a:gd name="T9" fmla="*/ 2 h 18"/>
                <a:gd name="T10" fmla="*/ 8 w 36"/>
                <a:gd name="T11" fmla="*/ 10 h 18"/>
                <a:gd name="T12" fmla="*/ 18 w 36"/>
                <a:gd name="T13" fmla="*/ 14 h 18"/>
                <a:gd name="T14" fmla="*/ 29 w 36"/>
                <a:gd name="T15" fmla="*/ 10 h 18"/>
                <a:gd name="T16" fmla="*/ 31 w 36"/>
                <a:gd name="T17" fmla="*/ 2 h 18"/>
                <a:gd name="T18" fmla="*/ 33 w 36"/>
                <a:gd name="T19" fmla="*/ 0 h 18"/>
                <a:gd name="T20" fmla="*/ 36 w 36"/>
                <a:gd name="T21" fmla="*/ 2 h 18"/>
                <a:gd name="T22" fmla="*/ 32 w 36"/>
                <a:gd name="T23" fmla="*/ 13 h 18"/>
                <a:gd name="T24" fmla="*/ 18 w 36"/>
                <a:gd name="T25" fmla="*/ 18 h 18"/>
                <a:gd name="T26" fmla="*/ 18 w 36"/>
                <a:gd name="T2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18">
                  <a:moveTo>
                    <a:pt x="18" y="18"/>
                  </a:moveTo>
                  <a:cubicBezTo>
                    <a:pt x="12" y="18"/>
                    <a:pt x="8" y="16"/>
                    <a:pt x="5" y="13"/>
                  </a:cubicBezTo>
                  <a:cubicBezTo>
                    <a:pt x="0" y="9"/>
                    <a:pt x="0" y="2"/>
                    <a:pt x="0" y="2"/>
                  </a:cubicBezTo>
                  <a:cubicBezTo>
                    <a:pt x="0" y="1"/>
                    <a:pt x="1" y="0"/>
                    <a:pt x="2" y="0"/>
                  </a:cubicBezTo>
                  <a:cubicBezTo>
                    <a:pt x="4" y="0"/>
                    <a:pt x="4" y="1"/>
                    <a:pt x="4" y="2"/>
                  </a:cubicBezTo>
                  <a:cubicBezTo>
                    <a:pt x="4" y="2"/>
                    <a:pt x="4" y="7"/>
                    <a:pt x="8" y="10"/>
                  </a:cubicBezTo>
                  <a:cubicBezTo>
                    <a:pt x="10" y="13"/>
                    <a:pt x="14" y="14"/>
                    <a:pt x="18" y="14"/>
                  </a:cubicBezTo>
                  <a:cubicBezTo>
                    <a:pt x="23" y="14"/>
                    <a:pt x="26" y="13"/>
                    <a:pt x="29" y="10"/>
                  </a:cubicBezTo>
                  <a:cubicBezTo>
                    <a:pt x="32" y="7"/>
                    <a:pt x="31" y="2"/>
                    <a:pt x="31" y="2"/>
                  </a:cubicBezTo>
                  <a:cubicBezTo>
                    <a:pt x="31" y="1"/>
                    <a:pt x="32" y="0"/>
                    <a:pt x="33" y="0"/>
                  </a:cubicBezTo>
                  <a:cubicBezTo>
                    <a:pt x="35" y="0"/>
                    <a:pt x="35" y="1"/>
                    <a:pt x="36" y="2"/>
                  </a:cubicBezTo>
                  <a:cubicBezTo>
                    <a:pt x="36" y="2"/>
                    <a:pt x="36" y="8"/>
                    <a:pt x="32" y="13"/>
                  </a:cubicBezTo>
                  <a:cubicBezTo>
                    <a:pt x="29" y="16"/>
                    <a:pt x="24" y="18"/>
                    <a:pt x="18" y="18"/>
                  </a:cubicBezTo>
                  <a:cubicBezTo>
                    <a:pt x="18" y="18"/>
                    <a:pt x="18" y="18"/>
                    <a:pt x="18" y="18"/>
                  </a:cubicBezTo>
                  <a:close/>
                </a:path>
              </a:pathLst>
            </a:custGeom>
            <a:solidFill>
              <a:srgbClr val="353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31">
              <a:extLst>
                <a:ext uri="{FF2B5EF4-FFF2-40B4-BE49-F238E27FC236}">
                  <a16:creationId xmlns:a16="http://schemas.microsoft.com/office/drawing/2014/main" id="{CBE745F0-4B7F-4FDF-9503-15C02778725A}"/>
                </a:ext>
              </a:extLst>
            </p:cNvPr>
            <p:cNvSpPr>
              <a:spLocks/>
            </p:cNvSpPr>
            <p:nvPr/>
          </p:nvSpPr>
          <p:spPr bwMode="auto">
            <a:xfrm>
              <a:off x="3080098" y="5530305"/>
              <a:ext cx="96838" cy="49212"/>
            </a:xfrm>
            <a:custGeom>
              <a:avLst/>
              <a:gdLst>
                <a:gd name="T0" fmla="*/ 18 w 36"/>
                <a:gd name="T1" fmla="*/ 18 h 18"/>
                <a:gd name="T2" fmla="*/ 5 w 36"/>
                <a:gd name="T3" fmla="*/ 13 h 18"/>
                <a:gd name="T4" fmla="*/ 0 w 36"/>
                <a:gd name="T5" fmla="*/ 2 h 18"/>
                <a:gd name="T6" fmla="*/ 2 w 36"/>
                <a:gd name="T7" fmla="*/ 0 h 18"/>
                <a:gd name="T8" fmla="*/ 4 w 36"/>
                <a:gd name="T9" fmla="*/ 2 h 18"/>
                <a:gd name="T10" fmla="*/ 7 w 36"/>
                <a:gd name="T11" fmla="*/ 10 h 18"/>
                <a:gd name="T12" fmla="*/ 18 w 36"/>
                <a:gd name="T13" fmla="*/ 14 h 18"/>
                <a:gd name="T14" fmla="*/ 28 w 36"/>
                <a:gd name="T15" fmla="*/ 10 h 18"/>
                <a:gd name="T16" fmla="*/ 31 w 36"/>
                <a:gd name="T17" fmla="*/ 2 h 18"/>
                <a:gd name="T18" fmla="*/ 33 w 36"/>
                <a:gd name="T19" fmla="*/ 0 h 18"/>
                <a:gd name="T20" fmla="*/ 35 w 36"/>
                <a:gd name="T21" fmla="*/ 2 h 18"/>
                <a:gd name="T22" fmla="*/ 31 w 36"/>
                <a:gd name="T23" fmla="*/ 13 h 18"/>
                <a:gd name="T24" fmla="*/ 18 w 36"/>
                <a:gd name="T25" fmla="*/ 18 h 18"/>
                <a:gd name="T26" fmla="*/ 18 w 36"/>
                <a:gd name="T2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18">
                  <a:moveTo>
                    <a:pt x="18" y="18"/>
                  </a:moveTo>
                  <a:cubicBezTo>
                    <a:pt x="12" y="18"/>
                    <a:pt x="8" y="16"/>
                    <a:pt x="5" y="13"/>
                  </a:cubicBezTo>
                  <a:cubicBezTo>
                    <a:pt x="0" y="9"/>
                    <a:pt x="0" y="2"/>
                    <a:pt x="0" y="2"/>
                  </a:cubicBezTo>
                  <a:cubicBezTo>
                    <a:pt x="0" y="1"/>
                    <a:pt x="1" y="0"/>
                    <a:pt x="2" y="0"/>
                  </a:cubicBezTo>
                  <a:cubicBezTo>
                    <a:pt x="3" y="0"/>
                    <a:pt x="4" y="1"/>
                    <a:pt x="4" y="2"/>
                  </a:cubicBezTo>
                  <a:cubicBezTo>
                    <a:pt x="4" y="2"/>
                    <a:pt x="4" y="7"/>
                    <a:pt x="7" y="10"/>
                  </a:cubicBezTo>
                  <a:cubicBezTo>
                    <a:pt x="10" y="13"/>
                    <a:pt x="13" y="14"/>
                    <a:pt x="18" y="14"/>
                  </a:cubicBezTo>
                  <a:cubicBezTo>
                    <a:pt x="23" y="14"/>
                    <a:pt x="26" y="13"/>
                    <a:pt x="28" y="10"/>
                  </a:cubicBezTo>
                  <a:cubicBezTo>
                    <a:pt x="32" y="7"/>
                    <a:pt x="31" y="2"/>
                    <a:pt x="31" y="2"/>
                  </a:cubicBezTo>
                  <a:cubicBezTo>
                    <a:pt x="31" y="1"/>
                    <a:pt x="32" y="0"/>
                    <a:pt x="33" y="0"/>
                  </a:cubicBezTo>
                  <a:cubicBezTo>
                    <a:pt x="34" y="0"/>
                    <a:pt x="35" y="1"/>
                    <a:pt x="35" y="2"/>
                  </a:cubicBezTo>
                  <a:cubicBezTo>
                    <a:pt x="35" y="2"/>
                    <a:pt x="36" y="8"/>
                    <a:pt x="31" y="13"/>
                  </a:cubicBezTo>
                  <a:cubicBezTo>
                    <a:pt x="28" y="16"/>
                    <a:pt x="24" y="18"/>
                    <a:pt x="18" y="18"/>
                  </a:cubicBezTo>
                  <a:cubicBezTo>
                    <a:pt x="18" y="18"/>
                    <a:pt x="18" y="18"/>
                    <a:pt x="18" y="18"/>
                  </a:cubicBezTo>
                  <a:close/>
                </a:path>
              </a:pathLst>
            </a:custGeom>
            <a:solidFill>
              <a:srgbClr val="353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32">
              <a:extLst>
                <a:ext uri="{FF2B5EF4-FFF2-40B4-BE49-F238E27FC236}">
                  <a16:creationId xmlns:a16="http://schemas.microsoft.com/office/drawing/2014/main" id="{8CD8E325-AB80-4F0B-B527-9E83A847C19B}"/>
                </a:ext>
              </a:extLst>
            </p:cNvPr>
            <p:cNvSpPr>
              <a:spLocks/>
            </p:cNvSpPr>
            <p:nvPr/>
          </p:nvSpPr>
          <p:spPr bwMode="auto">
            <a:xfrm>
              <a:off x="2881660" y="5835105"/>
              <a:ext cx="257175" cy="77787"/>
            </a:xfrm>
            <a:custGeom>
              <a:avLst/>
              <a:gdLst>
                <a:gd name="T0" fmla="*/ 2 w 96"/>
                <a:gd name="T1" fmla="*/ 20 h 29"/>
                <a:gd name="T2" fmla="*/ 1 w 96"/>
                <a:gd name="T3" fmla="*/ 17 h 29"/>
                <a:gd name="T4" fmla="*/ 3 w 96"/>
                <a:gd name="T5" fmla="*/ 16 h 29"/>
                <a:gd name="T6" fmla="*/ 93 w 96"/>
                <a:gd name="T7" fmla="*/ 1 h 29"/>
                <a:gd name="T8" fmla="*/ 95 w 96"/>
                <a:gd name="T9" fmla="*/ 1 h 29"/>
                <a:gd name="T10" fmla="*/ 95 w 96"/>
                <a:gd name="T11" fmla="*/ 4 h 29"/>
                <a:gd name="T12" fmla="*/ 2 w 96"/>
                <a:gd name="T13" fmla="*/ 20 h 29"/>
                <a:gd name="T14" fmla="*/ 2 w 96"/>
                <a:gd name="T15" fmla="*/ 2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29">
                  <a:moveTo>
                    <a:pt x="2" y="20"/>
                  </a:moveTo>
                  <a:cubicBezTo>
                    <a:pt x="1" y="19"/>
                    <a:pt x="0" y="18"/>
                    <a:pt x="1" y="17"/>
                  </a:cubicBezTo>
                  <a:cubicBezTo>
                    <a:pt x="1" y="16"/>
                    <a:pt x="2" y="15"/>
                    <a:pt x="3" y="16"/>
                  </a:cubicBezTo>
                  <a:cubicBezTo>
                    <a:pt x="3" y="16"/>
                    <a:pt x="67" y="25"/>
                    <a:pt x="93" y="1"/>
                  </a:cubicBezTo>
                  <a:cubicBezTo>
                    <a:pt x="94" y="0"/>
                    <a:pt x="95" y="0"/>
                    <a:pt x="95" y="1"/>
                  </a:cubicBezTo>
                  <a:cubicBezTo>
                    <a:pt x="96" y="2"/>
                    <a:pt x="96" y="3"/>
                    <a:pt x="95" y="4"/>
                  </a:cubicBezTo>
                  <a:cubicBezTo>
                    <a:pt x="69" y="29"/>
                    <a:pt x="5" y="20"/>
                    <a:pt x="2" y="20"/>
                  </a:cubicBezTo>
                  <a:cubicBezTo>
                    <a:pt x="2" y="20"/>
                    <a:pt x="2" y="20"/>
                    <a:pt x="2" y="20"/>
                  </a:cubicBezTo>
                  <a:close/>
                </a:path>
              </a:pathLst>
            </a:custGeom>
            <a:solidFill>
              <a:srgbClr val="353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33">
              <a:extLst>
                <a:ext uri="{FF2B5EF4-FFF2-40B4-BE49-F238E27FC236}">
                  <a16:creationId xmlns:a16="http://schemas.microsoft.com/office/drawing/2014/main" id="{A506F4A4-739F-44C7-B9F1-606B57DA3A6A}"/>
                </a:ext>
              </a:extLst>
            </p:cNvPr>
            <p:cNvSpPr>
              <a:spLocks/>
            </p:cNvSpPr>
            <p:nvPr/>
          </p:nvSpPr>
          <p:spPr bwMode="auto">
            <a:xfrm>
              <a:off x="2913410" y="6809829"/>
              <a:ext cx="120650" cy="17462"/>
            </a:xfrm>
            <a:custGeom>
              <a:avLst/>
              <a:gdLst>
                <a:gd name="T0" fmla="*/ 27 w 45"/>
                <a:gd name="T1" fmla="*/ 7 h 7"/>
                <a:gd name="T2" fmla="*/ 23 w 45"/>
                <a:gd name="T3" fmla="*/ 7 h 7"/>
                <a:gd name="T4" fmla="*/ 19 w 45"/>
                <a:gd name="T5" fmla="*/ 7 h 7"/>
                <a:gd name="T6" fmla="*/ 2 w 45"/>
                <a:gd name="T7" fmla="*/ 4 h 7"/>
                <a:gd name="T8" fmla="*/ 0 w 45"/>
                <a:gd name="T9" fmla="*/ 2 h 7"/>
                <a:gd name="T10" fmla="*/ 3 w 45"/>
                <a:gd name="T11" fmla="*/ 1 h 7"/>
                <a:gd name="T12" fmla="*/ 19 w 45"/>
                <a:gd name="T13" fmla="*/ 3 h 7"/>
                <a:gd name="T14" fmla="*/ 23 w 45"/>
                <a:gd name="T15" fmla="*/ 3 h 7"/>
                <a:gd name="T16" fmla="*/ 42 w 45"/>
                <a:gd name="T17" fmla="*/ 1 h 7"/>
                <a:gd name="T18" fmla="*/ 45 w 45"/>
                <a:gd name="T19" fmla="*/ 2 h 7"/>
                <a:gd name="T20" fmla="*/ 44 w 45"/>
                <a:gd name="T21" fmla="*/ 4 h 7"/>
                <a:gd name="T22" fmla="*/ 27 w 45"/>
                <a:gd name="T23"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 h="7">
                  <a:moveTo>
                    <a:pt x="27" y="7"/>
                  </a:moveTo>
                  <a:cubicBezTo>
                    <a:pt x="26" y="7"/>
                    <a:pt x="25" y="7"/>
                    <a:pt x="23" y="7"/>
                  </a:cubicBezTo>
                  <a:cubicBezTo>
                    <a:pt x="19" y="7"/>
                    <a:pt x="19" y="7"/>
                    <a:pt x="19" y="7"/>
                  </a:cubicBezTo>
                  <a:cubicBezTo>
                    <a:pt x="9" y="7"/>
                    <a:pt x="2" y="5"/>
                    <a:pt x="2" y="4"/>
                  </a:cubicBezTo>
                  <a:cubicBezTo>
                    <a:pt x="1" y="4"/>
                    <a:pt x="0" y="3"/>
                    <a:pt x="0" y="2"/>
                  </a:cubicBezTo>
                  <a:cubicBezTo>
                    <a:pt x="1" y="1"/>
                    <a:pt x="2" y="0"/>
                    <a:pt x="3" y="1"/>
                  </a:cubicBezTo>
                  <a:cubicBezTo>
                    <a:pt x="3" y="1"/>
                    <a:pt x="10" y="3"/>
                    <a:pt x="19" y="3"/>
                  </a:cubicBezTo>
                  <a:cubicBezTo>
                    <a:pt x="23" y="3"/>
                    <a:pt x="23" y="3"/>
                    <a:pt x="23" y="3"/>
                  </a:cubicBezTo>
                  <a:cubicBezTo>
                    <a:pt x="31" y="3"/>
                    <a:pt x="38" y="3"/>
                    <a:pt x="42" y="1"/>
                  </a:cubicBezTo>
                  <a:cubicBezTo>
                    <a:pt x="43" y="0"/>
                    <a:pt x="44" y="1"/>
                    <a:pt x="45" y="2"/>
                  </a:cubicBezTo>
                  <a:cubicBezTo>
                    <a:pt x="45" y="3"/>
                    <a:pt x="45" y="4"/>
                    <a:pt x="44" y="4"/>
                  </a:cubicBezTo>
                  <a:cubicBezTo>
                    <a:pt x="40" y="6"/>
                    <a:pt x="34" y="7"/>
                    <a:pt x="27" y="7"/>
                  </a:cubicBezTo>
                  <a:close/>
                </a:path>
              </a:pathLst>
            </a:custGeom>
            <a:solidFill>
              <a:srgbClr val="1E1E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6" name="组合 85">
            <a:extLst>
              <a:ext uri="{FF2B5EF4-FFF2-40B4-BE49-F238E27FC236}">
                <a16:creationId xmlns:a16="http://schemas.microsoft.com/office/drawing/2014/main" id="{8119A75C-87E0-4590-B960-E9B730B8C7B2}"/>
              </a:ext>
            </a:extLst>
          </p:cNvPr>
          <p:cNvGrpSpPr/>
          <p:nvPr/>
        </p:nvGrpSpPr>
        <p:grpSpPr>
          <a:xfrm>
            <a:off x="6156176" y="3772273"/>
            <a:ext cx="631921" cy="1065165"/>
            <a:chOff x="2018233" y="2014960"/>
            <a:chExt cx="1420813" cy="2411412"/>
          </a:xfrm>
        </p:grpSpPr>
        <p:sp>
          <p:nvSpPr>
            <p:cNvPr id="87" name="Freeform 192">
              <a:extLst>
                <a:ext uri="{FF2B5EF4-FFF2-40B4-BE49-F238E27FC236}">
                  <a16:creationId xmlns:a16="http://schemas.microsoft.com/office/drawing/2014/main" id="{CE4D8FD5-CF19-49DB-B85E-87AF2E26F64F}"/>
                </a:ext>
              </a:extLst>
            </p:cNvPr>
            <p:cNvSpPr>
              <a:spLocks/>
            </p:cNvSpPr>
            <p:nvPr/>
          </p:nvSpPr>
          <p:spPr bwMode="auto">
            <a:xfrm>
              <a:off x="2448446" y="3586585"/>
              <a:ext cx="547688" cy="769938"/>
            </a:xfrm>
            <a:custGeom>
              <a:avLst/>
              <a:gdLst>
                <a:gd name="T0" fmla="*/ 14 w 237"/>
                <a:gd name="T1" fmla="*/ 11 h 333"/>
                <a:gd name="T2" fmla="*/ 221 w 237"/>
                <a:gd name="T3" fmla="*/ 11 h 333"/>
                <a:gd name="T4" fmla="*/ 237 w 237"/>
                <a:gd name="T5" fmla="*/ 328 h 333"/>
                <a:gd name="T6" fmla="*/ 142 w 237"/>
                <a:gd name="T7" fmla="*/ 333 h 333"/>
                <a:gd name="T8" fmla="*/ 117 w 237"/>
                <a:gd name="T9" fmla="*/ 124 h 333"/>
                <a:gd name="T10" fmla="*/ 97 w 237"/>
                <a:gd name="T11" fmla="*/ 331 h 333"/>
                <a:gd name="T12" fmla="*/ 0 w 237"/>
                <a:gd name="T13" fmla="*/ 330 h 333"/>
                <a:gd name="T14" fmla="*/ 14 w 237"/>
                <a:gd name="T15" fmla="*/ 11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333">
                  <a:moveTo>
                    <a:pt x="14" y="11"/>
                  </a:moveTo>
                  <a:cubicBezTo>
                    <a:pt x="14" y="11"/>
                    <a:pt x="169" y="0"/>
                    <a:pt x="221" y="11"/>
                  </a:cubicBezTo>
                  <a:cubicBezTo>
                    <a:pt x="237" y="328"/>
                    <a:pt x="237" y="328"/>
                    <a:pt x="237" y="328"/>
                  </a:cubicBezTo>
                  <a:cubicBezTo>
                    <a:pt x="142" y="333"/>
                    <a:pt x="142" y="333"/>
                    <a:pt x="142" y="333"/>
                  </a:cubicBezTo>
                  <a:cubicBezTo>
                    <a:pt x="141" y="279"/>
                    <a:pt x="130" y="204"/>
                    <a:pt x="117" y="124"/>
                  </a:cubicBezTo>
                  <a:cubicBezTo>
                    <a:pt x="117" y="124"/>
                    <a:pt x="99" y="257"/>
                    <a:pt x="97" y="331"/>
                  </a:cubicBezTo>
                  <a:cubicBezTo>
                    <a:pt x="0" y="330"/>
                    <a:pt x="0" y="330"/>
                    <a:pt x="0" y="330"/>
                  </a:cubicBezTo>
                  <a:cubicBezTo>
                    <a:pt x="0" y="330"/>
                    <a:pt x="11" y="45"/>
                    <a:pt x="14" y="11"/>
                  </a:cubicBezTo>
                  <a:close/>
                </a:path>
              </a:pathLst>
            </a:custGeom>
            <a:solidFill>
              <a:srgbClr val="563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93">
              <a:extLst>
                <a:ext uri="{FF2B5EF4-FFF2-40B4-BE49-F238E27FC236}">
                  <a16:creationId xmlns:a16="http://schemas.microsoft.com/office/drawing/2014/main" id="{2AEA81F4-DD01-448C-B1F4-20D0245678AA}"/>
                </a:ext>
              </a:extLst>
            </p:cNvPr>
            <p:cNvSpPr>
              <a:spLocks/>
            </p:cNvSpPr>
            <p:nvPr/>
          </p:nvSpPr>
          <p:spPr bwMode="auto">
            <a:xfrm>
              <a:off x="2437333" y="4286672"/>
              <a:ext cx="249238" cy="139700"/>
            </a:xfrm>
            <a:custGeom>
              <a:avLst/>
              <a:gdLst>
                <a:gd name="T0" fmla="*/ 108 w 108"/>
                <a:gd name="T1" fmla="*/ 46 h 60"/>
                <a:gd name="T2" fmla="*/ 54 w 108"/>
                <a:gd name="T3" fmla="*/ 59 h 60"/>
                <a:gd name="T4" fmla="*/ 0 w 108"/>
                <a:gd name="T5" fmla="*/ 46 h 60"/>
                <a:gd name="T6" fmla="*/ 54 w 108"/>
                <a:gd name="T7" fmla="*/ 0 h 60"/>
                <a:gd name="T8" fmla="*/ 108 w 108"/>
                <a:gd name="T9" fmla="*/ 46 h 60"/>
              </a:gdLst>
              <a:ahLst/>
              <a:cxnLst>
                <a:cxn ang="0">
                  <a:pos x="T0" y="T1"/>
                </a:cxn>
                <a:cxn ang="0">
                  <a:pos x="T2" y="T3"/>
                </a:cxn>
                <a:cxn ang="0">
                  <a:pos x="T4" y="T5"/>
                </a:cxn>
                <a:cxn ang="0">
                  <a:pos x="T6" y="T7"/>
                </a:cxn>
                <a:cxn ang="0">
                  <a:pos x="T8" y="T9"/>
                </a:cxn>
              </a:cxnLst>
              <a:rect l="0" t="0" r="r" b="b"/>
              <a:pathLst>
                <a:path w="108" h="60">
                  <a:moveTo>
                    <a:pt x="108" y="46"/>
                  </a:moveTo>
                  <a:cubicBezTo>
                    <a:pt x="108" y="60"/>
                    <a:pt x="84" y="59"/>
                    <a:pt x="54" y="59"/>
                  </a:cubicBezTo>
                  <a:cubicBezTo>
                    <a:pt x="24" y="59"/>
                    <a:pt x="0" y="60"/>
                    <a:pt x="0" y="46"/>
                  </a:cubicBezTo>
                  <a:cubicBezTo>
                    <a:pt x="0" y="21"/>
                    <a:pt x="24" y="0"/>
                    <a:pt x="54" y="0"/>
                  </a:cubicBezTo>
                  <a:cubicBezTo>
                    <a:pt x="84" y="0"/>
                    <a:pt x="108" y="21"/>
                    <a:pt x="108" y="46"/>
                  </a:cubicBezTo>
                  <a:close/>
                </a:path>
              </a:pathLst>
            </a:custGeom>
            <a:solidFill>
              <a:srgbClr val="2D29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94">
              <a:extLst>
                <a:ext uri="{FF2B5EF4-FFF2-40B4-BE49-F238E27FC236}">
                  <a16:creationId xmlns:a16="http://schemas.microsoft.com/office/drawing/2014/main" id="{37C7F6E9-F935-4B64-AFDB-5F1B0B12B3C9}"/>
                </a:ext>
              </a:extLst>
            </p:cNvPr>
            <p:cNvSpPr>
              <a:spLocks/>
            </p:cNvSpPr>
            <p:nvPr/>
          </p:nvSpPr>
          <p:spPr bwMode="auto">
            <a:xfrm>
              <a:off x="2762771" y="4286672"/>
              <a:ext cx="249238" cy="139700"/>
            </a:xfrm>
            <a:custGeom>
              <a:avLst/>
              <a:gdLst>
                <a:gd name="T0" fmla="*/ 0 w 108"/>
                <a:gd name="T1" fmla="*/ 46 h 60"/>
                <a:gd name="T2" fmla="*/ 54 w 108"/>
                <a:gd name="T3" fmla="*/ 59 h 60"/>
                <a:gd name="T4" fmla="*/ 108 w 108"/>
                <a:gd name="T5" fmla="*/ 46 h 60"/>
                <a:gd name="T6" fmla="*/ 54 w 108"/>
                <a:gd name="T7" fmla="*/ 0 h 60"/>
                <a:gd name="T8" fmla="*/ 0 w 108"/>
                <a:gd name="T9" fmla="*/ 46 h 60"/>
              </a:gdLst>
              <a:ahLst/>
              <a:cxnLst>
                <a:cxn ang="0">
                  <a:pos x="T0" y="T1"/>
                </a:cxn>
                <a:cxn ang="0">
                  <a:pos x="T2" y="T3"/>
                </a:cxn>
                <a:cxn ang="0">
                  <a:pos x="T4" y="T5"/>
                </a:cxn>
                <a:cxn ang="0">
                  <a:pos x="T6" y="T7"/>
                </a:cxn>
                <a:cxn ang="0">
                  <a:pos x="T8" y="T9"/>
                </a:cxn>
              </a:cxnLst>
              <a:rect l="0" t="0" r="r" b="b"/>
              <a:pathLst>
                <a:path w="108" h="60">
                  <a:moveTo>
                    <a:pt x="0" y="46"/>
                  </a:moveTo>
                  <a:cubicBezTo>
                    <a:pt x="0" y="60"/>
                    <a:pt x="24" y="59"/>
                    <a:pt x="54" y="59"/>
                  </a:cubicBezTo>
                  <a:cubicBezTo>
                    <a:pt x="84" y="59"/>
                    <a:pt x="108" y="60"/>
                    <a:pt x="108" y="46"/>
                  </a:cubicBezTo>
                  <a:cubicBezTo>
                    <a:pt x="108" y="21"/>
                    <a:pt x="84" y="0"/>
                    <a:pt x="54" y="0"/>
                  </a:cubicBezTo>
                  <a:cubicBezTo>
                    <a:pt x="24" y="0"/>
                    <a:pt x="0" y="21"/>
                    <a:pt x="0" y="46"/>
                  </a:cubicBezTo>
                  <a:close/>
                </a:path>
              </a:pathLst>
            </a:custGeom>
            <a:solidFill>
              <a:srgbClr val="2D29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Rectangle 195">
              <a:extLst>
                <a:ext uri="{FF2B5EF4-FFF2-40B4-BE49-F238E27FC236}">
                  <a16:creationId xmlns:a16="http://schemas.microsoft.com/office/drawing/2014/main" id="{7879EF96-A92E-491C-8BFE-6D02D768DEC0}"/>
                </a:ext>
              </a:extLst>
            </p:cNvPr>
            <p:cNvSpPr>
              <a:spLocks noChangeArrowheads="1"/>
            </p:cNvSpPr>
            <p:nvPr/>
          </p:nvSpPr>
          <p:spPr bwMode="auto">
            <a:xfrm>
              <a:off x="2583383" y="2972222"/>
              <a:ext cx="279400" cy="641350"/>
            </a:xfrm>
            <a:prstGeom prst="rect">
              <a:avLst/>
            </a:prstGeom>
            <a:solidFill>
              <a:srgbClr val="F4EF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96">
              <a:extLst>
                <a:ext uri="{FF2B5EF4-FFF2-40B4-BE49-F238E27FC236}">
                  <a16:creationId xmlns:a16="http://schemas.microsoft.com/office/drawing/2014/main" id="{35356F33-3993-492E-B5F6-9F37EE3380F4}"/>
                </a:ext>
              </a:extLst>
            </p:cNvPr>
            <p:cNvSpPr>
              <a:spLocks/>
            </p:cNvSpPr>
            <p:nvPr/>
          </p:nvSpPr>
          <p:spPr bwMode="auto">
            <a:xfrm>
              <a:off x="2694508" y="3007147"/>
              <a:ext cx="52388" cy="65088"/>
            </a:xfrm>
            <a:custGeom>
              <a:avLst/>
              <a:gdLst>
                <a:gd name="T0" fmla="*/ 18 w 23"/>
                <a:gd name="T1" fmla="*/ 28 h 28"/>
                <a:gd name="T2" fmla="*/ 5 w 23"/>
                <a:gd name="T3" fmla="*/ 28 h 28"/>
                <a:gd name="T4" fmla="*/ 0 w 23"/>
                <a:gd name="T5" fmla="*/ 23 h 28"/>
                <a:gd name="T6" fmla="*/ 0 w 23"/>
                <a:gd name="T7" fmla="*/ 6 h 28"/>
                <a:gd name="T8" fmla="*/ 5 w 23"/>
                <a:gd name="T9" fmla="*/ 0 h 28"/>
                <a:gd name="T10" fmla="*/ 18 w 23"/>
                <a:gd name="T11" fmla="*/ 0 h 28"/>
                <a:gd name="T12" fmla="*/ 23 w 23"/>
                <a:gd name="T13" fmla="*/ 6 h 28"/>
                <a:gd name="T14" fmla="*/ 23 w 23"/>
                <a:gd name="T15" fmla="*/ 23 h 28"/>
                <a:gd name="T16" fmla="*/ 18 w 23"/>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8">
                  <a:moveTo>
                    <a:pt x="18" y="28"/>
                  </a:moveTo>
                  <a:cubicBezTo>
                    <a:pt x="5" y="28"/>
                    <a:pt x="5" y="28"/>
                    <a:pt x="5" y="28"/>
                  </a:cubicBezTo>
                  <a:cubicBezTo>
                    <a:pt x="2" y="28"/>
                    <a:pt x="0" y="26"/>
                    <a:pt x="0" y="23"/>
                  </a:cubicBezTo>
                  <a:cubicBezTo>
                    <a:pt x="0" y="6"/>
                    <a:pt x="0" y="6"/>
                    <a:pt x="0" y="6"/>
                  </a:cubicBezTo>
                  <a:cubicBezTo>
                    <a:pt x="0" y="3"/>
                    <a:pt x="2" y="0"/>
                    <a:pt x="5" y="0"/>
                  </a:cubicBezTo>
                  <a:cubicBezTo>
                    <a:pt x="18" y="0"/>
                    <a:pt x="18" y="0"/>
                    <a:pt x="18" y="0"/>
                  </a:cubicBezTo>
                  <a:cubicBezTo>
                    <a:pt x="21" y="0"/>
                    <a:pt x="23" y="3"/>
                    <a:pt x="23" y="6"/>
                  </a:cubicBezTo>
                  <a:cubicBezTo>
                    <a:pt x="23" y="23"/>
                    <a:pt x="23" y="23"/>
                    <a:pt x="23" y="23"/>
                  </a:cubicBezTo>
                  <a:cubicBezTo>
                    <a:pt x="23" y="26"/>
                    <a:pt x="21" y="28"/>
                    <a:pt x="18" y="28"/>
                  </a:cubicBezTo>
                  <a:close/>
                </a:path>
              </a:pathLst>
            </a:custGeom>
            <a:solidFill>
              <a:srgbClr val="3A33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97">
              <a:extLst>
                <a:ext uri="{FF2B5EF4-FFF2-40B4-BE49-F238E27FC236}">
                  <a16:creationId xmlns:a16="http://schemas.microsoft.com/office/drawing/2014/main" id="{81A52CEF-CF93-48E1-AAC2-B0E545028190}"/>
                </a:ext>
              </a:extLst>
            </p:cNvPr>
            <p:cNvSpPr>
              <a:spLocks/>
            </p:cNvSpPr>
            <p:nvPr/>
          </p:nvSpPr>
          <p:spPr bwMode="auto">
            <a:xfrm>
              <a:off x="2675458" y="3065885"/>
              <a:ext cx="92075" cy="452438"/>
            </a:xfrm>
            <a:custGeom>
              <a:avLst/>
              <a:gdLst>
                <a:gd name="T0" fmla="*/ 17 w 58"/>
                <a:gd name="T1" fmla="*/ 0 h 285"/>
                <a:gd name="T2" fmla="*/ 0 w 58"/>
                <a:gd name="T3" fmla="*/ 250 h 285"/>
                <a:gd name="T4" fmla="*/ 29 w 58"/>
                <a:gd name="T5" fmla="*/ 285 h 285"/>
                <a:gd name="T6" fmla="*/ 58 w 58"/>
                <a:gd name="T7" fmla="*/ 249 h 285"/>
                <a:gd name="T8" fmla="*/ 38 w 58"/>
                <a:gd name="T9" fmla="*/ 0 h 285"/>
                <a:gd name="T10" fmla="*/ 17 w 58"/>
                <a:gd name="T11" fmla="*/ 0 h 285"/>
              </a:gdLst>
              <a:ahLst/>
              <a:cxnLst>
                <a:cxn ang="0">
                  <a:pos x="T0" y="T1"/>
                </a:cxn>
                <a:cxn ang="0">
                  <a:pos x="T2" y="T3"/>
                </a:cxn>
                <a:cxn ang="0">
                  <a:pos x="T4" y="T5"/>
                </a:cxn>
                <a:cxn ang="0">
                  <a:pos x="T6" y="T7"/>
                </a:cxn>
                <a:cxn ang="0">
                  <a:pos x="T8" y="T9"/>
                </a:cxn>
                <a:cxn ang="0">
                  <a:pos x="T10" y="T11"/>
                </a:cxn>
              </a:cxnLst>
              <a:rect l="0" t="0" r="r" b="b"/>
              <a:pathLst>
                <a:path w="58" h="285">
                  <a:moveTo>
                    <a:pt x="17" y="0"/>
                  </a:moveTo>
                  <a:lnTo>
                    <a:pt x="0" y="250"/>
                  </a:lnTo>
                  <a:lnTo>
                    <a:pt x="29" y="285"/>
                  </a:lnTo>
                  <a:lnTo>
                    <a:pt x="58" y="249"/>
                  </a:lnTo>
                  <a:lnTo>
                    <a:pt x="38" y="0"/>
                  </a:lnTo>
                  <a:lnTo>
                    <a:pt x="17" y="0"/>
                  </a:lnTo>
                  <a:close/>
                </a:path>
              </a:pathLst>
            </a:custGeom>
            <a:solidFill>
              <a:srgbClr val="3A33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98">
              <a:extLst>
                <a:ext uri="{FF2B5EF4-FFF2-40B4-BE49-F238E27FC236}">
                  <a16:creationId xmlns:a16="http://schemas.microsoft.com/office/drawing/2014/main" id="{8B7CFCEA-FAE4-4BAA-89B3-628493F3C186}"/>
                </a:ext>
              </a:extLst>
            </p:cNvPr>
            <p:cNvSpPr>
              <a:spLocks/>
            </p:cNvSpPr>
            <p:nvPr/>
          </p:nvSpPr>
          <p:spPr bwMode="auto">
            <a:xfrm>
              <a:off x="2570683" y="2991272"/>
              <a:ext cx="293688" cy="134938"/>
            </a:xfrm>
            <a:custGeom>
              <a:avLst/>
              <a:gdLst>
                <a:gd name="T0" fmla="*/ 0 w 185"/>
                <a:gd name="T1" fmla="*/ 2 h 85"/>
                <a:gd name="T2" fmla="*/ 0 w 185"/>
                <a:gd name="T3" fmla="*/ 85 h 85"/>
                <a:gd name="T4" fmla="*/ 95 w 185"/>
                <a:gd name="T5" fmla="*/ 31 h 85"/>
                <a:gd name="T6" fmla="*/ 182 w 185"/>
                <a:gd name="T7" fmla="*/ 85 h 85"/>
                <a:gd name="T8" fmla="*/ 185 w 185"/>
                <a:gd name="T9" fmla="*/ 0 h 85"/>
                <a:gd name="T10" fmla="*/ 0 w 185"/>
                <a:gd name="T11" fmla="*/ 2 h 85"/>
              </a:gdLst>
              <a:ahLst/>
              <a:cxnLst>
                <a:cxn ang="0">
                  <a:pos x="T0" y="T1"/>
                </a:cxn>
                <a:cxn ang="0">
                  <a:pos x="T2" y="T3"/>
                </a:cxn>
                <a:cxn ang="0">
                  <a:pos x="T4" y="T5"/>
                </a:cxn>
                <a:cxn ang="0">
                  <a:pos x="T6" y="T7"/>
                </a:cxn>
                <a:cxn ang="0">
                  <a:pos x="T8" y="T9"/>
                </a:cxn>
                <a:cxn ang="0">
                  <a:pos x="T10" y="T11"/>
                </a:cxn>
              </a:cxnLst>
              <a:rect l="0" t="0" r="r" b="b"/>
              <a:pathLst>
                <a:path w="185" h="85">
                  <a:moveTo>
                    <a:pt x="0" y="2"/>
                  </a:moveTo>
                  <a:lnTo>
                    <a:pt x="0" y="85"/>
                  </a:lnTo>
                  <a:lnTo>
                    <a:pt x="95" y="31"/>
                  </a:lnTo>
                  <a:lnTo>
                    <a:pt x="182" y="85"/>
                  </a:lnTo>
                  <a:lnTo>
                    <a:pt x="185" y="0"/>
                  </a:lnTo>
                  <a:lnTo>
                    <a:pt x="0" y="2"/>
                  </a:lnTo>
                  <a:close/>
                </a:path>
              </a:pathLst>
            </a:custGeom>
            <a:solidFill>
              <a:srgbClr val="E2D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Rectangle 199">
              <a:extLst>
                <a:ext uri="{FF2B5EF4-FFF2-40B4-BE49-F238E27FC236}">
                  <a16:creationId xmlns:a16="http://schemas.microsoft.com/office/drawing/2014/main" id="{2B5B78FD-6EE4-4B45-88D9-04FFD75EDBDF}"/>
                </a:ext>
              </a:extLst>
            </p:cNvPr>
            <p:cNvSpPr>
              <a:spLocks noChangeArrowheads="1"/>
            </p:cNvSpPr>
            <p:nvPr/>
          </p:nvSpPr>
          <p:spPr bwMode="auto">
            <a:xfrm>
              <a:off x="2562746" y="3573885"/>
              <a:ext cx="304800" cy="58738"/>
            </a:xfrm>
            <a:prstGeom prst="rect">
              <a:avLst/>
            </a:prstGeom>
            <a:solidFill>
              <a:srgbClr val="7F573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00">
              <a:extLst>
                <a:ext uri="{FF2B5EF4-FFF2-40B4-BE49-F238E27FC236}">
                  <a16:creationId xmlns:a16="http://schemas.microsoft.com/office/drawing/2014/main" id="{3F663378-5758-4477-BCCF-829322596CEF}"/>
                </a:ext>
              </a:extLst>
            </p:cNvPr>
            <p:cNvSpPr>
              <a:spLocks/>
            </p:cNvSpPr>
            <p:nvPr/>
          </p:nvSpPr>
          <p:spPr bwMode="auto">
            <a:xfrm>
              <a:off x="2018233" y="3253210"/>
              <a:ext cx="430213" cy="384175"/>
            </a:xfrm>
            <a:custGeom>
              <a:avLst/>
              <a:gdLst>
                <a:gd name="T0" fmla="*/ 181 w 187"/>
                <a:gd name="T1" fmla="*/ 63 h 166"/>
                <a:gd name="T2" fmla="*/ 161 w 187"/>
                <a:gd name="T3" fmla="*/ 132 h 166"/>
                <a:gd name="T4" fmla="*/ 147 w 187"/>
                <a:gd name="T5" fmla="*/ 166 h 166"/>
                <a:gd name="T6" fmla="*/ 133 w 187"/>
                <a:gd name="T7" fmla="*/ 121 h 166"/>
                <a:gd name="T8" fmla="*/ 106 w 187"/>
                <a:gd name="T9" fmla="*/ 161 h 166"/>
                <a:gd name="T10" fmla="*/ 96 w 187"/>
                <a:gd name="T11" fmla="*/ 121 h 166"/>
                <a:gd name="T12" fmla="*/ 65 w 187"/>
                <a:gd name="T13" fmla="*/ 156 h 166"/>
                <a:gd name="T14" fmla="*/ 63 w 187"/>
                <a:gd name="T15" fmla="*/ 81 h 166"/>
                <a:gd name="T16" fmla="*/ 46 w 187"/>
                <a:gd name="T17" fmla="*/ 85 h 166"/>
                <a:gd name="T18" fmla="*/ 9 w 187"/>
                <a:gd name="T19" fmla="*/ 93 h 166"/>
                <a:gd name="T20" fmla="*/ 48 w 187"/>
                <a:gd name="T21" fmla="*/ 51 h 166"/>
                <a:gd name="T22" fmla="*/ 80 w 187"/>
                <a:gd name="T23" fmla="*/ 11 h 166"/>
                <a:gd name="T24" fmla="*/ 109 w 187"/>
                <a:gd name="T25" fmla="*/ 0 h 166"/>
                <a:gd name="T26" fmla="*/ 187 w 187"/>
                <a:gd name="T27" fmla="*/ 23 h 166"/>
                <a:gd name="T28" fmla="*/ 181 w 187"/>
                <a:gd name="T29" fmla="*/ 6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66">
                  <a:moveTo>
                    <a:pt x="181" y="63"/>
                  </a:moveTo>
                  <a:cubicBezTo>
                    <a:pt x="181" y="63"/>
                    <a:pt x="162" y="109"/>
                    <a:pt x="161" y="132"/>
                  </a:cubicBezTo>
                  <a:cubicBezTo>
                    <a:pt x="160" y="155"/>
                    <a:pt x="154" y="165"/>
                    <a:pt x="147" y="166"/>
                  </a:cubicBezTo>
                  <a:cubicBezTo>
                    <a:pt x="141" y="166"/>
                    <a:pt x="125" y="158"/>
                    <a:pt x="133" y="121"/>
                  </a:cubicBezTo>
                  <a:cubicBezTo>
                    <a:pt x="133" y="121"/>
                    <a:pt x="126" y="164"/>
                    <a:pt x="106" y="161"/>
                  </a:cubicBezTo>
                  <a:cubicBezTo>
                    <a:pt x="85" y="159"/>
                    <a:pt x="96" y="121"/>
                    <a:pt x="96" y="121"/>
                  </a:cubicBezTo>
                  <a:cubicBezTo>
                    <a:pt x="96" y="121"/>
                    <a:pt x="89" y="162"/>
                    <a:pt x="65" y="156"/>
                  </a:cubicBezTo>
                  <a:cubicBezTo>
                    <a:pt x="42" y="149"/>
                    <a:pt x="63" y="81"/>
                    <a:pt x="63" y="81"/>
                  </a:cubicBezTo>
                  <a:cubicBezTo>
                    <a:pt x="63" y="81"/>
                    <a:pt x="56" y="80"/>
                    <a:pt x="46" y="85"/>
                  </a:cubicBezTo>
                  <a:cubicBezTo>
                    <a:pt x="32" y="91"/>
                    <a:pt x="14" y="102"/>
                    <a:pt x="9" y="93"/>
                  </a:cubicBezTo>
                  <a:cubicBezTo>
                    <a:pt x="0" y="76"/>
                    <a:pt x="27" y="54"/>
                    <a:pt x="48" y="51"/>
                  </a:cubicBezTo>
                  <a:cubicBezTo>
                    <a:pt x="55" y="50"/>
                    <a:pt x="54" y="28"/>
                    <a:pt x="80" y="11"/>
                  </a:cubicBezTo>
                  <a:cubicBezTo>
                    <a:pt x="109" y="0"/>
                    <a:pt x="109" y="0"/>
                    <a:pt x="109" y="0"/>
                  </a:cubicBezTo>
                  <a:cubicBezTo>
                    <a:pt x="187" y="23"/>
                    <a:pt x="187" y="23"/>
                    <a:pt x="187" y="23"/>
                  </a:cubicBezTo>
                  <a:lnTo>
                    <a:pt x="181" y="63"/>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01">
              <a:extLst>
                <a:ext uri="{FF2B5EF4-FFF2-40B4-BE49-F238E27FC236}">
                  <a16:creationId xmlns:a16="http://schemas.microsoft.com/office/drawing/2014/main" id="{65C5F7CE-DB97-4969-975E-39748B380652}"/>
                </a:ext>
              </a:extLst>
            </p:cNvPr>
            <p:cNvSpPr>
              <a:spLocks/>
            </p:cNvSpPr>
            <p:nvPr/>
          </p:nvSpPr>
          <p:spPr bwMode="auto">
            <a:xfrm>
              <a:off x="2176983" y="3415135"/>
              <a:ext cx="174625" cy="47625"/>
            </a:xfrm>
            <a:custGeom>
              <a:avLst/>
              <a:gdLst>
                <a:gd name="T0" fmla="*/ 0 w 76"/>
                <a:gd name="T1" fmla="*/ 0 h 21"/>
                <a:gd name="T2" fmla="*/ 76 w 76"/>
                <a:gd name="T3" fmla="*/ 19 h 21"/>
                <a:gd name="T4" fmla="*/ 0 w 76"/>
                <a:gd name="T5" fmla="*/ 0 h 21"/>
              </a:gdLst>
              <a:ahLst/>
              <a:cxnLst>
                <a:cxn ang="0">
                  <a:pos x="T0" y="T1"/>
                </a:cxn>
                <a:cxn ang="0">
                  <a:pos x="T2" y="T3"/>
                </a:cxn>
                <a:cxn ang="0">
                  <a:pos x="T4" y="T5"/>
                </a:cxn>
              </a:cxnLst>
              <a:rect l="0" t="0" r="r" b="b"/>
              <a:pathLst>
                <a:path w="76" h="21">
                  <a:moveTo>
                    <a:pt x="0" y="0"/>
                  </a:moveTo>
                  <a:cubicBezTo>
                    <a:pt x="0" y="0"/>
                    <a:pt x="44" y="21"/>
                    <a:pt x="76" y="19"/>
                  </a:cubicBezTo>
                  <a:lnTo>
                    <a:pt x="0" y="0"/>
                  </a:ln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02">
              <a:extLst>
                <a:ext uri="{FF2B5EF4-FFF2-40B4-BE49-F238E27FC236}">
                  <a16:creationId xmlns:a16="http://schemas.microsoft.com/office/drawing/2014/main" id="{AC0A15D7-E099-4778-907A-562449C3E1B7}"/>
                </a:ext>
              </a:extLst>
            </p:cNvPr>
            <p:cNvSpPr>
              <a:spLocks/>
            </p:cNvSpPr>
            <p:nvPr/>
          </p:nvSpPr>
          <p:spPr bwMode="auto">
            <a:xfrm>
              <a:off x="2202383" y="2976985"/>
              <a:ext cx="419100" cy="422275"/>
            </a:xfrm>
            <a:custGeom>
              <a:avLst/>
              <a:gdLst>
                <a:gd name="T0" fmla="*/ 182 w 182"/>
                <a:gd name="T1" fmla="*/ 0 h 182"/>
                <a:gd name="T2" fmla="*/ 69 w 182"/>
                <a:gd name="T3" fmla="*/ 100 h 182"/>
                <a:gd name="T4" fmla="*/ 0 w 182"/>
                <a:gd name="T5" fmla="*/ 130 h 182"/>
                <a:gd name="T6" fmla="*/ 101 w 182"/>
                <a:gd name="T7" fmla="*/ 182 h 182"/>
                <a:gd name="T8" fmla="*/ 121 w 182"/>
                <a:gd name="T9" fmla="*/ 167 h 182"/>
                <a:gd name="T10" fmla="*/ 182 w 182"/>
                <a:gd name="T11" fmla="*/ 0 h 182"/>
              </a:gdLst>
              <a:ahLst/>
              <a:cxnLst>
                <a:cxn ang="0">
                  <a:pos x="T0" y="T1"/>
                </a:cxn>
                <a:cxn ang="0">
                  <a:pos x="T2" y="T3"/>
                </a:cxn>
                <a:cxn ang="0">
                  <a:pos x="T4" y="T5"/>
                </a:cxn>
                <a:cxn ang="0">
                  <a:pos x="T6" y="T7"/>
                </a:cxn>
                <a:cxn ang="0">
                  <a:pos x="T8" y="T9"/>
                </a:cxn>
                <a:cxn ang="0">
                  <a:pos x="T10" y="T11"/>
                </a:cxn>
              </a:cxnLst>
              <a:rect l="0" t="0" r="r" b="b"/>
              <a:pathLst>
                <a:path w="182" h="182">
                  <a:moveTo>
                    <a:pt x="182" y="0"/>
                  </a:moveTo>
                  <a:cubicBezTo>
                    <a:pt x="182" y="0"/>
                    <a:pt x="112" y="3"/>
                    <a:pt x="69" y="100"/>
                  </a:cubicBezTo>
                  <a:cubicBezTo>
                    <a:pt x="69" y="100"/>
                    <a:pt x="15" y="97"/>
                    <a:pt x="0" y="130"/>
                  </a:cubicBezTo>
                  <a:cubicBezTo>
                    <a:pt x="0" y="130"/>
                    <a:pt x="80" y="114"/>
                    <a:pt x="101" y="182"/>
                  </a:cubicBezTo>
                  <a:cubicBezTo>
                    <a:pt x="121" y="167"/>
                    <a:pt x="121" y="167"/>
                    <a:pt x="121" y="167"/>
                  </a:cubicBezTo>
                  <a:lnTo>
                    <a:pt x="182" y="0"/>
                  </a:lnTo>
                  <a:close/>
                </a:path>
              </a:pathLst>
            </a:custGeom>
            <a:solidFill>
              <a:srgbClr val="68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03">
              <a:extLst>
                <a:ext uri="{FF2B5EF4-FFF2-40B4-BE49-F238E27FC236}">
                  <a16:creationId xmlns:a16="http://schemas.microsoft.com/office/drawing/2014/main" id="{8B122688-B407-407D-A7A9-1D6DB5D0BA1B}"/>
                </a:ext>
              </a:extLst>
            </p:cNvPr>
            <p:cNvSpPr>
              <a:spLocks/>
            </p:cNvSpPr>
            <p:nvPr/>
          </p:nvSpPr>
          <p:spPr bwMode="auto">
            <a:xfrm>
              <a:off x="3048521" y="2692822"/>
              <a:ext cx="390525" cy="501650"/>
            </a:xfrm>
            <a:custGeom>
              <a:avLst/>
              <a:gdLst>
                <a:gd name="T0" fmla="*/ 50 w 169"/>
                <a:gd name="T1" fmla="*/ 217 h 217"/>
                <a:gd name="T2" fmla="*/ 137 w 169"/>
                <a:gd name="T3" fmla="*/ 22 h 217"/>
                <a:gd name="T4" fmla="*/ 79 w 169"/>
                <a:gd name="T5" fmla="*/ 86 h 217"/>
                <a:gd name="T6" fmla="*/ 33 w 169"/>
                <a:gd name="T7" fmla="*/ 74 h 217"/>
                <a:gd name="T8" fmla="*/ 33 w 169"/>
                <a:gd name="T9" fmla="*/ 101 h 217"/>
                <a:gd name="T10" fmla="*/ 8 w 169"/>
                <a:gd name="T11" fmla="*/ 113 h 217"/>
                <a:gd name="T12" fmla="*/ 23 w 169"/>
                <a:gd name="T13" fmla="*/ 146 h 217"/>
                <a:gd name="T14" fmla="*/ 0 w 169"/>
                <a:gd name="T15" fmla="*/ 193 h 217"/>
                <a:gd name="T16" fmla="*/ 50 w 169"/>
                <a:gd name="T17"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217">
                  <a:moveTo>
                    <a:pt x="50" y="217"/>
                  </a:moveTo>
                  <a:cubicBezTo>
                    <a:pt x="50" y="217"/>
                    <a:pt x="169" y="43"/>
                    <a:pt x="137" y="22"/>
                  </a:cubicBezTo>
                  <a:cubicBezTo>
                    <a:pt x="105" y="0"/>
                    <a:pt x="79" y="86"/>
                    <a:pt x="79" y="86"/>
                  </a:cubicBezTo>
                  <a:cubicBezTo>
                    <a:pt x="79" y="86"/>
                    <a:pt x="48" y="57"/>
                    <a:pt x="33" y="74"/>
                  </a:cubicBezTo>
                  <a:cubicBezTo>
                    <a:pt x="18" y="91"/>
                    <a:pt x="33" y="101"/>
                    <a:pt x="33" y="101"/>
                  </a:cubicBezTo>
                  <a:cubicBezTo>
                    <a:pt x="33" y="100"/>
                    <a:pt x="16" y="95"/>
                    <a:pt x="8" y="113"/>
                  </a:cubicBezTo>
                  <a:cubicBezTo>
                    <a:pt x="1" y="131"/>
                    <a:pt x="20" y="145"/>
                    <a:pt x="23" y="146"/>
                  </a:cubicBezTo>
                  <a:cubicBezTo>
                    <a:pt x="0" y="193"/>
                    <a:pt x="0" y="193"/>
                    <a:pt x="0" y="193"/>
                  </a:cubicBezTo>
                  <a:lnTo>
                    <a:pt x="50" y="217"/>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04">
              <a:extLst>
                <a:ext uri="{FF2B5EF4-FFF2-40B4-BE49-F238E27FC236}">
                  <a16:creationId xmlns:a16="http://schemas.microsoft.com/office/drawing/2014/main" id="{2E1A3E44-C21B-4725-844B-A8937A96CB16}"/>
                </a:ext>
              </a:extLst>
            </p:cNvPr>
            <p:cNvSpPr>
              <a:spLocks/>
            </p:cNvSpPr>
            <p:nvPr/>
          </p:nvSpPr>
          <p:spPr bwMode="auto">
            <a:xfrm>
              <a:off x="3097733" y="2984922"/>
              <a:ext cx="90488" cy="73025"/>
            </a:xfrm>
            <a:custGeom>
              <a:avLst/>
              <a:gdLst>
                <a:gd name="T0" fmla="*/ 2 w 39"/>
                <a:gd name="T1" fmla="*/ 20 h 32"/>
                <a:gd name="T2" fmla="*/ 22 w 39"/>
                <a:gd name="T3" fmla="*/ 23 h 32"/>
                <a:gd name="T4" fmla="*/ 16 w 39"/>
                <a:gd name="T5" fmla="*/ 0 h 32"/>
                <a:gd name="T6" fmla="*/ 26 w 39"/>
                <a:gd name="T7" fmla="*/ 26 h 32"/>
                <a:gd name="T8" fmla="*/ 0 w 39"/>
                <a:gd name="T9" fmla="*/ 24 h 32"/>
                <a:gd name="T10" fmla="*/ 2 w 39"/>
                <a:gd name="T11" fmla="*/ 20 h 32"/>
              </a:gdLst>
              <a:ahLst/>
              <a:cxnLst>
                <a:cxn ang="0">
                  <a:pos x="T0" y="T1"/>
                </a:cxn>
                <a:cxn ang="0">
                  <a:pos x="T2" y="T3"/>
                </a:cxn>
                <a:cxn ang="0">
                  <a:pos x="T4" y="T5"/>
                </a:cxn>
                <a:cxn ang="0">
                  <a:pos x="T6" y="T7"/>
                </a:cxn>
                <a:cxn ang="0">
                  <a:pos x="T8" y="T9"/>
                </a:cxn>
                <a:cxn ang="0">
                  <a:pos x="T10" y="T11"/>
                </a:cxn>
              </a:cxnLst>
              <a:rect l="0" t="0" r="r" b="b"/>
              <a:pathLst>
                <a:path w="39" h="32">
                  <a:moveTo>
                    <a:pt x="2" y="20"/>
                  </a:moveTo>
                  <a:cubicBezTo>
                    <a:pt x="2" y="20"/>
                    <a:pt x="15" y="27"/>
                    <a:pt x="22" y="23"/>
                  </a:cubicBezTo>
                  <a:cubicBezTo>
                    <a:pt x="26" y="21"/>
                    <a:pt x="28" y="11"/>
                    <a:pt x="16" y="0"/>
                  </a:cubicBezTo>
                  <a:cubicBezTo>
                    <a:pt x="16" y="0"/>
                    <a:pt x="39" y="13"/>
                    <a:pt x="26" y="26"/>
                  </a:cubicBezTo>
                  <a:cubicBezTo>
                    <a:pt x="22" y="29"/>
                    <a:pt x="13" y="32"/>
                    <a:pt x="0" y="24"/>
                  </a:cubicBezTo>
                  <a:lnTo>
                    <a:pt x="2" y="20"/>
                  </a:ln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06">
              <a:extLst>
                <a:ext uri="{FF2B5EF4-FFF2-40B4-BE49-F238E27FC236}">
                  <a16:creationId xmlns:a16="http://schemas.microsoft.com/office/drawing/2014/main" id="{F37DB692-333F-4F3A-9E2F-A372918EE28D}"/>
                </a:ext>
              </a:extLst>
            </p:cNvPr>
            <p:cNvSpPr>
              <a:spLocks/>
            </p:cNvSpPr>
            <p:nvPr/>
          </p:nvSpPr>
          <p:spPr bwMode="auto">
            <a:xfrm>
              <a:off x="3092971" y="2921422"/>
              <a:ext cx="101600" cy="34925"/>
            </a:xfrm>
            <a:custGeom>
              <a:avLst/>
              <a:gdLst>
                <a:gd name="T0" fmla="*/ 14 w 44"/>
                <a:gd name="T1" fmla="*/ 2 h 15"/>
                <a:gd name="T2" fmla="*/ 14 w 44"/>
                <a:gd name="T3" fmla="*/ 1 h 15"/>
                <a:gd name="T4" fmla="*/ 0 w 44"/>
                <a:gd name="T5" fmla="*/ 2 h 15"/>
                <a:gd name="T6" fmla="*/ 44 w 44"/>
                <a:gd name="T7" fmla="*/ 15 h 15"/>
                <a:gd name="T8" fmla="*/ 14 w 44"/>
                <a:gd name="T9" fmla="*/ 2 h 15"/>
              </a:gdLst>
              <a:ahLst/>
              <a:cxnLst>
                <a:cxn ang="0">
                  <a:pos x="T0" y="T1"/>
                </a:cxn>
                <a:cxn ang="0">
                  <a:pos x="T2" y="T3"/>
                </a:cxn>
                <a:cxn ang="0">
                  <a:pos x="T4" y="T5"/>
                </a:cxn>
                <a:cxn ang="0">
                  <a:pos x="T6" y="T7"/>
                </a:cxn>
                <a:cxn ang="0">
                  <a:pos x="T8" y="T9"/>
                </a:cxn>
              </a:cxnLst>
              <a:rect l="0" t="0" r="r" b="b"/>
              <a:pathLst>
                <a:path w="44" h="15">
                  <a:moveTo>
                    <a:pt x="14" y="2"/>
                  </a:moveTo>
                  <a:cubicBezTo>
                    <a:pt x="14" y="2"/>
                    <a:pt x="14" y="2"/>
                    <a:pt x="14" y="1"/>
                  </a:cubicBezTo>
                  <a:cubicBezTo>
                    <a:pt x="12" y="1"/>
                    <a:pt x="6" y="0"/>
                    <a:pt x="0" y="2"/>
                  </a:cubicBezTo>
                  <a:cubicBezTo>
                    <a:pt x="11" y="2"/>
                    <a:pt x="44" y="15"/>
                    <a:pt x="44" y="15"/>
                  </a:cubicBezTo>
                  <a:cubicBezTo>
                    <a:pt x="43" y="10"/>
                    <a:pt x="14" y="2"/>
                    <a:pt x="14" y="2"/>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07">
              <a:extLst>
                <a:ext uri="{FF2B5EF4-FFF2-40B4-BE49-F238E27FC236}">
                  <a16:creationId xmlns:a16="http://schemas.microsoft.com/office/drawing/2014/main" id="{290A1577-C01A-470F-B432-C86816EDD4B2}"/>
                </a:ext>
              </a:extLst>
            </p:cNvPr>
            <p:cNvSpPr>
              <a:spLocks/>
            </p:cNvSpPr>
            <p:nvPr/>
          </p:nvSpPr>
          <p:spPr bwMode="auto">
            <a:xfrm>
              <a:off x="2859608" y="2976985"/>
              <a:ext cx="320675" cy="528638"/>
            </a:xfrm>
            <a:custGeom>
              <a:avLst/>
              <a:gdLst>
                <a:gd name="T0" fmla="*/ 0 w 139"/>
                <a:gd name="T1" fmla="*/ 0 h 228"/>
                <a:gd name="T2" fmla="*/ 71 w 139"/>
                <a:gd name="T3" fmla="*/ 77 h 228"/>
                <a:gd name="T4" fmla="*/ 82 w 139"/>
                <a:gd name="T5" fmla="*/ 59 h 228"/>
                <a:gd name="T6" fmla="*/ 139 w 139"/>
                <a:gd name="T7" fmla="*/ 91 h 228"/>
                <a:gd name="T8" fmla="*/ 49 w 139"/>
                <a:gd name="T9" fmla="*/ 225 h 228"/>
                <a:gd name="T10" fmla="*/ 17 w 139"/>
                <a:gd name="T11" fmla="*/ 192 h 228"/>
                <a:gd name="T12" fmla="*/ 0 w 139"/>
                <a:gd name="T13" fmla="*/ 0 h 228"/>
              </a:gdLst>
              <a:ahLst/>
              <a:cxnLst>
                <a:cxn ang="0">
                  <a:pos x="T0" y="T1"/>
                </a:cxn>
                <a:cxn ang="0">
                  <a:pos x="T2" y="T3"/>
                </a:cxn>
                <a:cxn ang="0">
                  <a:pos x="T4" y="T5"/>
                </a:cxn>
                <a:cxn ang="0">
                  <a:pos x="T6" y="T7"/>
                </a:cxn>
                <a:cxn ang="0">
                  <a:pos x="T8" y="T9"/>
                </a:cxn>
                <a:cxn ang="0">
                  <a:pos x="T10" y="T11"/>
                </a:cxn>
                <a:cxn ang="0">
                  <a:pos x="T12" y="T13"/>
                </a:cxn>
              </a:cxnLst>
              <a:rect l="0" t="0" r="r" b="b"/>
              <a:pathLst>
                <a:path w="139" h="228">
                  <a:moveTo>
                    <a:pt x="0" y="0"/>
                  </a:moveTo>
                  <a:cubicBezTo>
                    <a:pt x="0" y="0"/>
                    <a:pt x="64" y="27"/>
                    <a:pt x="71" y="77"/>
                  </a:cubicBezTo>
                  <a:cubicBezTo>
                    <a:pt x="82" y="59"/>
                    <a:pt x="82" y="59"/>
                    <a:pt x="82" y="59"/>
                  </a:cubicBezTo>
                  <a:cubicBezTo>
                    <a:pt x="139" y="91"/>
                    <a:pt x="139" y="91"/>
                    <a:pt x="139" y="91"/>
                  </a:cubicBezTo>
                  <a:cubicBezTo>
                    <a:pt x="139" y="91"/>
                    <a:pt x="71" y="221"/>
                    <a:pt x="49" y="225"/>
                  </a:cubicBezTo>
                  <a:cubicBezTo>
                    <a:pt x="28" y="228"/>
                    <a:pt x="17" y="192"/>
                    <a:pt x="17" y="192"/>
                  </a:cubicBezTo>
                  <a:lnTo>
                    <a:pt x="0" y="0"/>
                  </a:lnTo>
                  <a:close/>
                </a:path>
              </a:pathLst>
            </a:custGeom>
            <a:solidFill>
              <a:srgbClr val="68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08">
              <a:extLst>
                <a:ext uri="{FF2B5EF4-FFF2-40B4-BE49-F238E27FC236}">
                  <a16:creationId xmlns:a16="http://schemas.microsoft.com/office/drawing/2014/main" id="{EC691A08-AF88-4F55-B898-DBDC484B18FC}"/>
                </a:ext>
              </a:extLst>
            </p:cNvPr>
            <p:cNvSpPr>
              <a:spLocks/>
            </p:cNvSpPr>
            <p:nvPr/>
          </p:nvSpPr>
          <p:spPr bwMode="auto">
            <a:xfrm>
              <a:off x="2986608" y="3111922"/>
              <a:ext cx="36513" cy="120650"/>
            </a:xfrm>
            <a:custGeom>
              <a:avLst/>
              <a:gdLst>
                <a:gd name="T0" fmla="*/ 11 w 16"/>
                <a:gd name="T1" fmla="*/ 0 h 52"/>
                <a:gd name="T2" fmla="*/ 11 w 16"/>
                <a:gd name="T3" fmla="*/ 0 h 52"/>
                <a:gd name="T4" fmla="*/ 0 w 16"/>
                <a:gd name="T5" fmla="*/ 52 h 52"/>
                <a:gd name="T6" fmla="*/ 16 w 16"/>
                <a:gd name="T7" fmla="*/ 19 h 52"/>
                <a:gd name="T8" fmla="*/ 11 w 16"/>
                <a:gd name="T9" fmla="*/ 0 h 52"/>
              </a:gdLst>
              <a:ahLst/>
              <a:cxnLst>
                <a:cxn ang="0">
                  <a:pos x="T0" y="T1"/>
                </a:cxn>
                <a:cxn ang="0">
                  <a:pos x="T2" y="T3"/>
                </a:cxn>
                <a:cxn ang="0">
                  <a:pos x="T4" y="T5"/>
                </a:cxn>
                <a:cxn ang="0">
                  <a:pos x="T6" y="T7"/>
                </a:cxn>
                <a:cxn ang="0">
                  <a:pos x="T8" y="T9"/>
                </a:cxn>
              </a:cxnLst>
              <a:rect l="0" t="0" r="r" b="b"/>
              <a:pathLst>
                <a:path w="16" h="52">
                  <a:moveTo>
                    <a:pt x="11" y="0"/>
                  </a:moveTo>
                  <a:cubicBezTo>
                    <a:pt x="11" y="0"/>
                    <a:pt x="11" y="0"/>
                    <a:pt x="11" y="0"/>
                  </a:cubicBezTo>
                  <a:cubicBezTo>
                    <a:pt x="8" y="16"/>
                    <a:pt x="0" y="52"/>
                    <a:pt x="0" y="52"/>
                  </a:cubicBezTo>
                  <a:cubicBezTo>
                    <a:pt x="16" y="19"/>
                    <a:pt x="16" y="19"/>
                    <a:pt x="16" y="19"/>
                  </a:cubicBezTo>
                  <a:cubicBezTo>
                    <a:pt x="15" y="12"/>
                    <a:pt x="13" y="6"/>
                    <a:pt x="11" y="0"/>
                  </a:cubicBezTo>
                  <a:close/>
                </a:path>
              </a:pathLst>
            </a:custGeom>
            <a:solidFill>
              <a:srgbClr val="492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09">
              <a:extLst>
                <a:ext uri="{FF2B5EF4-FFF2-40B4-BE49-F238E27FC236}">
                  <a16:creationId xmlns:a16="http://schemas.microsoft.com/office/drawing/2014/main" id="{D94835AE-0A8E-4848-84CD-186E2C3F7DB9}"/>
                </a:ext>
              </a:extLst>
            </p:cNvPr>
            <p:cNvSpPr>
              <a:spLocks/>
            </p:cNvSpPr>
            <p:nvPr/>
          </p:nvSpPr>
          <p:spPr bwMode="auto">
            <a:xfrm>
              <a:off x="2427808" y="3005560"/>
              <a:ext cx="238125" cy="719138"/>
            </a:xfrm>
            <a:custGeom>
              <a:avLst/>
              <a:gdLst>
                <a:gd name="T0" fmla="*/ 13 w 150"/>
                <a:gd name="T1" fmla="*/ 218 h 453"/>
                <a:gd name="T2" fmla="*/ 0 w 150"/>
                <a:gd name="T3" fmla="*/ 453 h 453"/>
                <a:gd name="T4" fmla="*/ 112 w 150"/>
                <a:gd name="T5" fmla="*/ 453 h 453"/>
                <a:gd name="T6" fmla="*/ 150 w 150"/>
                <a:gd name="T7" fmla="*/ 140 h 453"/>
                <a:gd name="T8" fmla="*/ 115 w 150"/>
                <a:gd name="T9" fmla="*/ 0 h 453"/>
                <a:gd name="T10" fmla="*/ 13 w 150"/>
                <a:gd name="T11" fmla="*/ 218 h 453"/>
              </a:gdLst>
              <a:ahLst/>
              <a:cxnLst>
                <a:cxn ang="0">
                  <a:pos x="T0" y="T1"/>
                </a:cxn>
                <a:cxn ang="0">
                  <a:pos x="T2" y="T3"/>
                </a:cxn>
                <a:cxn ang="0">
                  <a:pos x="T4" y="T5"/>
                </a:cxn>
                <a:cxn ang="0">
                  <a:pos x="T6" y="T7"/>
                </a:cxn>
                <a:cxn ang="0">
                  <a:pos x="T8" y="T9"/>
                </a:cxn>
                <a:cxn ang="0">
                  <a:pos x="T10" y="T11"/>
                </a:cxn>
              </a:cxnLst>
              <a:rect l="0" t="0" r="r" b="b"/>
              <a:pathLst>
                <a:path w="150" h="453">
                  <a:moveTo>
                    <a:pt x="13" y="218"/>
                  </a:moveTo>
                  <a:lnTo>
                    <a:pt x="0" y="453"/>
                  </a:lnTo>
                  <a:lnTo>
                    <a:pt x="112" y="453"/>
                  </a:lnTo>
                  <a:lnTo>
                    <a:pt x="150" y="140"/>
                  </a:lnTo>
                  <a:lnTo>
                    <a:pt x="115" y="0"/>
                  </a:lnTo>
                  <a:lnTo>
                    <a:pt x="13" y="218"/>
                  </a:lnTo>
                  <a:close/>
                </a:path>
              </a:pathLst>
            </a:custGeom>
            <a:solidFill>
              <a:srgbClr val="68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10">
              <a:extLst>
                <a:ext uri="{FF2B5EF4-FFF2-40B4-BE49-F238E27FC236}">
                  <a16:creationId xmlns:a16="http://schemas.microsoft.com/office/drawing/2014/main" id="{B073C8BD-F1D2-4740-8F7D-16E45E621134}"/>
                </a:ext>
              </a:extLst>
            </p:cNvPr>
            <p:cNvSpPr>
              <a:spLocks/>
            </p:cNvSpPr>
            <p:nvPr/>
          </p:nvSpPr>
          <p:spPr bwMode="auto">
            <a:xfrm>
              <a:off x="2773883" y="2976985"/>
              <a:ext cx="222250" cy="747713"/>
            </a:xfrm>
            <a:custGeom>
              <a:avLst/>
              <a:gdLst>
                <a:gd name="T0" fmla="*/ 0 w 140"/>
                <a:gd name="T1" fmla="*/ 159 h 471"/>
                <a:gd name="T2" fmla="*/ 25 w 140"/>
                <a:gd name="T3" fmla="*/ 471 h 471"/>
                <a:gd name="T4" fmla="*/ 140 w 140"/>
                <a:gd name="T5" fmla="*/ 471 h 471"/>
                <a:gd name="T6" fmla="*/ 117 w 140"/>
                <a:gd name="T7" fmla="*/ 129 h 471"/>
                <a:gd name="T8" fmla="*/ 50 w 140"/>
                <a:gd name="T9" fmla="*/ 0 h 471"/>
                <a:gd name="T10" fmla="*/ 0 w 140"/>
                <a:gd name="T11" fmla="*/ 159 h 471"/>
              </a:gdLst>
              <a:ahLst/>
              <a:cxnLst>
                <a:cxn ang="0">
                  <a:pos x="T0" y="T1"/>
                </a:cxn>
                <a:cxn ang="0">
                  <a:pos x="T2" y="T3"/>
                </a:cxn>
                <a:cxn ang="0">
                  <a:pos x="T4" y="T5"/>
                </a:cxn>
                <a:cxn ang="0">
                  <a:pos x="T6" y="T7"/>
                </a:cxn>
                <a:cxn ang="0">
                  <a:pos x="T8" y="T9"/>
                </a:cxn>
                <a:cxn ang="0">
                  <a:pos x="T10" y="T11"/>
                </a:cxn>
              </a:cxnLst>
              <a:rect l="0" t="0" r="r" b="b"/>
              <a:pathLst>
                <a:path w="140" h="471">
                  <a:moveTo>
                    <a:pt x="0" y="159"/>
                  </a:moveTo>
                  <a:lnTo>
                    <a:pt x="25" y="471"/>
                  </a:lnTo>
                  <a:lnTo>
                    <a:pt x="140" y="471"/>
                  </a:lnTo>
                  <a:lnTo>
                    <a:pt x="117" y="129"/>
                  </a:lnTo>
                  <a:lnTo>
                    <a:pt x="50" y="0"/>
                  </a:lnTo>
                  <a:lnTo>
                    <a:pt x="0" y="159"/>
                  </a:lnTo>
                  <a:close/>
                </a:path>
              </a:pathLst>
            </a:custGeom>
            <a:solidFill>
              <a:srgbClr val="68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11">
              <a:extLst>
                <a:ext uri="{FF2B5EF4-FFF2-40B4-BE49-F238E27FC236}">
                  <a16:creationId xmlns:a16="http://schemas.microsoft.com/office/drawing/2014/main" id="{94EABC92-B315-4FBA-AD2D-598032C35D09}"/>
                </a:ext>
              </a:extLst>
            </p:cNvPr>
            <p:cNvSpPr>
              <a:spLocks/>
            </p:cNvSpPr>
            <p:nvPr/>
          </p:nvSpPr>
          <p:spPr bwMode="auto">
            <a:xfrm>
              <a:off x="2773883" y="3005560"/>
              <a:ext cx="114300" cy="223838"/>
            </a:xfrm>
            <a:custGeom>
              <a:avLst/>
              <a:gdLst>
                <a:gd name="T0" fmla="*/ 43 w 72"/>
                <a:gd name="T1" fmla="*/ 0 h 141"/>
                <a:gd name="T2" fmla="*/ 72 w 72"/>
                <a:gd name="T3" fmla="*/ 57 h 141"/>
                <a:gd name="T4" fmla="*/ 38 w 72"/>
                <a:gd name="T5" fmla="*/ 80 h 141"/>
                <a:gd name="T6" fmla="*/ 47 w 72"/>
                <a:gd name="T7" fmla="*/ 103 h 141"/>
                <a:gd name="T8" fmla="*/ 0 w 72"/>
                <a:gd name="T9" fmla="*/ 141 h 141"/>
                <a:gd name="T10" fmla="*/ 43 w 72"/>
                <a:gd name="T11" fmla="*/ 0 h 141"/>
              </a:gdLst>
              <a:ahLst/>
              <a:cxnLst>
                <a:cxn ang="0">
                  <a:pos x="T0" y="T1"/>
                </a:cxn>
                <a:cxn ang="0">
                  <a:pos x="T2" y="T3"/>
                </a:cxn>
                <a:cxn ang="0">
                  <a:pos x="T4" y="T5"/>
                </a:cxn>
                <a:cxn ang="0">
                  <a:pos x="T6" y="T7"/>
                </a:cxn>
                <a:cxn ang="0">
                  <a:pos x="T8" y="T9"/>
                </a:cxn>
                <a:cxn ang="0">
                  <a:pos x="T10" y="T11"/>
                </a:cxn>
              </a:cxnLst>
              <a:rect l="0" t="0" r="r" b="b"/>
              <a:pathLst>
                <a:path w="72" h="141">
                  <a:moveTo>
                    <a:pt x="43" y="0"/>
                  </a:moveTo>
                  <a:lnTo>
                    <a:pt x="72" y="57"/>
                  </a:lnTo>
                  <a:lnTo>
                    <a:pt x="38" y="80"/>
                  </a:lnTo>
                  <a:lnTo>
                    <a:pt x="47" y="103"/>
                  </a:lnTo>
                  <a:lnTo>
                    <a:pt x="0" y="141"/>
                  </a:lnTo>
                  <a:lnTo>
                    <a:pt x="43" y="0"/>
                  </a:lnTo>
                  <a:close/>
                </a:path>
              </a:pathLst>
            </a:custGeom>
            <a:solidFill>
              <a:srgbClr val="754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12">
              <a:extLst>
                <a:ext uri="{FF2B5EF4-FFF2-40B4-BE49-F238E27FC236}">
                  <a16:creationId xmlns:a16="http://schemas.microsoft.com/office/drawing/2014/main" id="{752459F1-FAD3-480B-919A-86DADB9E9C7C}"/>
                </a:ext>
              </a:extLst>
            </p:cNvPr>
            <p:cNvSpPr>
              <a:spLocks/>
            </p:cNvSpPr>
            <p:nvPr/>
          </p:nvSpPr>
          <p:spPr bwMode="auto">
            <a:xfrm>
              <a:off x="2557983" y="3005560"/>
              <a:ext cx="107950" cy="222250"/>
            </a:xfrm>
            <a:custGeom>
              <a:avLst/>
              <a:gdLst>
                <a:gd name="T0" fmla="*/ 68 w 68"/>
                <a:gd name="T1" fmla="*/ 140 h 140"/>
                <a:gd name="T2" fmla="*/ 19 w 68"/>
                <a:gd name="T3" fmla="*/ 90 h 140"/>
                <a:gd name="T4" fmla="*/ 33 w 68"/>
                <a:gd name="T5" fmla="*/ 74 h 140"/>
                <a:gd name="T6" fmla="*/ 0 w 68"/>
                <a:gd name="T7" fmla="*/ 54 h 140"/>
                <a:gd name="T8" fmla="*/ 33 w 68"/>
                <a:gd name="T9" fmla="*/ 0 h 140"/>
                <a:gd name="T10" fmla="*/ 68 w 68"/>
                <a:gd name="T11" fmla="*/ 140 h 140"/>
              </a:gdLst>
              <a:ahLst/>
              <a:cxnLst>
                <a:cxn ang="0">
                  <a:pos x="T0" y="T1"/>
                </a:cxn>
                <a:cxn ang="0">
                  <a:pos x="T2" y="T3"/>
                </a:cxn>
                <a:cxn ang="0">
                  <a:pos x="T4" y="T5"/>
                </a:cxn>
                <a:cxn ang="0">
                  <a:pos x="T6" y="T7"/>
                </a:cxn>
                <a:cxn ang="0">
                  <a:pos x="T8" y="T9"/>
                </a:cxn>
                <a:cxn ang="0">
                  <a:pos x="T10" y="T11"/>
                </a:cxn>
              </a:cxnLst>
              <a:rect l="0" t="0" r="r" b="b"/>
              <a:pathLst>
                <a:path w="68" h="140">
                  <a:moveTo>
                    <a:pt x="68" y="140"/>
                  </a:moveTo>
                  <a:lnTo>
                    <a:pt x="19" y="90"/>
                  </a:lnTo>
                  <a:lnTo>
                    <a:pt x="33" y="74"/>
                  </a:lnTo>
                  <a:lnTo>
                    <a:pt x="0" y="54"/>
                  </a:lnTo>
                  <a:lnTo>
                    <a:pt x="33" y="0"/>
                  </a:lnTo>
                  <a:lnTo>
                    <a:pt x="68" y="140"/>
                  </a:lnTo>
                  <a:close/>
                </a:path>
              </a:pathLst>
            </a:custGeom>
            <a:solidFill>
              <a:srgbClr val="754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13">
              <a:extLst>
                <a:ext uri="{FF2B5EF4-FFF2-40B4-BE49-F238E27FC236}">
                  <a16:creationId xmlns:a16="http://schemas.microsoft.com/office/drawing/2014/main" id="{9F9CA2F5-4934-4E99-9872-19ED24FBD453}"/>
                </a:ext>
              </a:extLst>
            </p:cNvPr>
            <p:cNvSpPr>
              <a:spLocks/>
            </p:cNvSpPr>
            <p:nvPr/>
          </p:nvSpPr>
          <p:spPr bwMode="auto">
            <a:xfrm>
              <a:off x="2178571" y="2014960"/>
              <a:ext cx="1103313" cy="901700"/>
            </a:xfrm>
            <a:custGeom>
              <a:avLst/>
              <a:gdLst>
                <a:gd name="T0" fmla="*/ 108 w 478"/>
                <a:gd name="T1" fmla="*/ 390 h 390"/>
                <a:gd name="T2" fmla="*/ 11 w 478"/>
                <a:gd name="T3" fmla="*/ 287 h 390"/>
                <a:gd name="T4" fmla="*/ 12 w 478"/>
                <a:gd name="T5" fmla="*/ 151 h 390"/>
                <a:gd name="T6" fmla="*/ 53 w 478"/>
                <a:gd name="T7" fmla="*/ 100 h 390"/>
                <a:gd name="T8" fmla="*/ 30 w 478"/>
                <a:gd name="T9" fmla="*/ 104 h 390"/>
                <a:gd name="T10" fmla="*/ 245 w 478"/>
                <a:gd name="T11" fmla="*/ 21 h 390"/>
                <a:gd name="T12" fmla="*/ 235 w 478"/>
                <a:gd name="T13" fmla="*/ 1 h 390"/>
                <a:gd name="T14" fmla="*/ 408 w 478"/>
                <a:gd name="T15" fmla="*/ 98 h 390"/>
                <a:gd name="T16" fmla="*/ 412 w 478"/>
                <a:gd name="T17" fmla="*/ 80 h 390"/>
                <a:gd name="T18" fmla="*/ 460 w 478"/>
                <a:gd name="T19" fmla="*/ 164 h 390"/>
                <a:gd name="T20" fmla="*/ 370 w 478"/>
                <a:gd name="T21" fmla="*/ 388 h 390"/>
                <a:gd name="T22" fmla="*/ 108 w 478"/>
                <a:gd name="T23"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8" h="390">
                  <a:moveTo>
                    <a:pt x="108" y="390"/>
                  </a:moveTo>
                  <a:cubicBezTo>
                    <a:pt x="108" y="390"/>
                    <a:pt x="33" y="382"/>
                    <a:pt x="11" y="287"/>
                  </a:cubicBezTo>
                  <a:cubicBezTo>
                    <a:pt x="1" y="247"/>
                    <a:pt x="0" y="197"/>
                    <a:pt x="12" y="151"/>
                  </a:cubicBezTo>
                  <a:cubicBezTo>
                    <a:pt x="18" y="127"/>
                    <a:pt x="39" y="107"/>
                    <a:pt x="53" y="100"/>
                  </a:cubicBezTo>
                  <a:cubicBezTo>
                    <a:pt x="30" y="104"/>
                    <a:pt x="30" y="104"/>
                    <a:pt x="30" y="104"/>
                  </a:cubicBezTo>
                  <a:cubicBezTo>
                    <a:pt x="63" y="43"/>
                    <a:pt x="129" y="0"/>
                    <a:pt x="245" y="21"/>
                  </a:cubicBezTo>
                  <a:cubicBezTo>
                    <a:pt x="245" y="21"/>
                    <a:pt x="247" y="11"/>
                    <a:pt x="235" y="1"/>
                  </a:cubicBezTo>
                  <a:cubicBezTo>
                    <a:pt x="235" y="1"/>
                    <a:pt x="353" y="3"/>
                    <a:pt x="408" y="98"/>
                  </a:cubicBezTo>
                  <a:cubicBezTo>
                    <a:pt x="408" y="98"/>
                    <a:pt x="411" y="91"/>
                    <a:pt x="412" y="80"/>
                  </a:cubicBezTo>
                  <a:cubicBezTo>
                    <a:pt x="412" y="80"/>
                    <a:pt x="447" y="107"/>
                    <a:pt x="460" y="164"/>
                  </a:cubicBezTo>
                  <a:cubicBezTo>
                    <a:pt x="478" y="241"/>
                    <a:pt x="467" y="356"/>
                    <a:pt x="370" y="388"/>
                  </a:cubicBezTo>
                  <a:lnTo>
                    <a:pt x="108" y="390"/>
                  </a:lnTo>
                  <a:close/>
                </a:path>
              </a:pathLst>
            </a:custGeom>
            <a:solidFill>
              <a:srgbClr val="3F3E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14">
              <a:extLst>
                <a:ext uri="{FF2B5EF4-FFF2-40B4-BE49-F238E27FC236}">
                  <a16:creationId xmlns:a16="http://schemas.microsoft.com/office/drawing/2014/main" id="{89243ADD-F03F-4709-915D-CB2A806EEFE6}"/>
                </a:ext>
              </a:extLst>
            </p:cNvPr>
            <p:cNvSpPr>
              <a:spLocks/>
            </p:cNvSpPr>
            <p:nvPr/>
          </p:nvSpPr>
          <p:spPr bwMode="auto">
            <a:xfrm>
              <a:off x="2254771" y="2570585"/>
              <a:ext cx="130175" cy="247650"/>
            </a:xfrm>
            <a:custGeom>
              <a:avLst/>
              <a:gdLst>
                <a:gd name="T0" fmla="*/ 56 w 56"/>
                <a:gd name="T1" fmla="*/ 14 h 107"/>
                <a:gd name="T2" fmla="*/ 18 w 56"/>
                <a:gd name="T3" fmla="*/ 14 h 107"/>
                <a:gd name="T4" fmla="*/ 56 w 56"/>
                <a:gd name="T5" fmla="*/ 107 h 107"/>
                <a:gd name="T6" fmla="*/ 56 w 56"/>
                <a:gd name="T7" fmla="*/ 14 h 107"/>
              </a:gdLst>
              <a:ahLst/>
              <a:cxnLst>
                <a:cxn ang="0">
                  <a:pos x="T0" y="T1"/>
                </a:cxn>
                <a:cxn ang="0">
                  <a:pos x="T2" y="T3"/>
                </a:cxn>
                <a:cxn ang="0">
                  <a:pos x="T4" y="T5"/>
                </a:cxn>
                <a:cxn ang="0">
                  <a:pos x="T6" y="T7"/>
                </a:cxn>
              </a:cxnLst>
              <a:rect l="0" t="0" r="r" b="b"/>
              <a:pathLst>
                <a:path w="56" h="107">
                  <a:moveTo>
                    <a:pt x="56" y="14"/>
                  </a:moveTo>
                  <a:cubicBezTo>
                    <a:pt x="56" y="14"/>
                    <a:pt x="33" y="0"/>
                    <a:pt x="18" y="14"/>
                  </a:cubicBezTo>
                  <a:cubicBezTo>
                    <a:pt x="3" y="29"/>
                    <a:pt x="0" y="91"/>
                    <a:pt x="56" y="107"/>
                  </a:cubicBezTo>
                  <a:lnTo>
                    <a:pt x="56" y="14"/>
                  </a:lnTo>
                  <a:close/>
                </a:path>
              </a:pathLst>
            </a:custGeom>
            <a:solidFill>
              <a:srgbClr val="F4D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15">
              <a:extLst>
                <a:ext uri="{FF2B5EF4-FFF2-40B4-BE49-F238E27FC236}">
                  <a16:creationId xmlns:a16="http://schemas.microsoft.com/office/drawing/2014/main" id="{05FF2B5F-2EFA-40D2-9F22-7750F369652B}"/>
                </a:ext>
              </a:extLst>
            </p:cNvPr>
            <p:cNvSpPr>
              <a:spLocks/>
            </p:cNvSpPr>
            <p:nvPr/>
          </p:nvSpPr>
          <p:spPr bwMode="auto">
            <a:xfrm>
              <a:off x="3056458" y="2570585"/>
              <a:ext cx="128588" cy="247650"/>
            </a:xfrm>
            <a:custGeom>
              <a:avLst/>
              <a:gdLst>
                <a:gd name="T0" fmla="*/ 0 w 56"/>
                <a:gd name="T1" fmla="*/ 14 h 107"/>
                <a:gd name="T2" fmla="*/ 38 w 56"/>
                <a:gd name="T3" fmla="*/ 14 h 107"/>
                <a:gd name="T4" fmla="*/ 0 w 56"/>
                <a:gd name="T5" fmla="*/ 107 h 107"/>
                <a:gd name="T6" fmla="*/ 0 w 56"/>
                <a:gd name="T7" fmla="*/ 14 h 107"/>
              </a:gdLst>
              <a:ahLst/>
              <a:cxnLst>
                <a:cxn ang="0">
                  <a:pos x="T0" y="T1"/>
                </a:cxn>
                <a:cxn ang="0">
                  <a:pos x="T2" y="T3"/>
                </a:cxn>
                <a:cxn ang="0">
                  <a:pos x="T4" y="T5"/>
                </a:cxn>
                <a:cxn ang="0">
                  <a:pos x="T6" y="T7"/>
                </a:cxn>
              </a:cxnLst>
              <a:rect l="0" t="0" r="r" b="b"/>
              <a:pathLst>
                <a:path w="56" h="107">
                  <a:moveTo>
                    <a:pt x="0" y="14"/>
                  </a:moveTo>
                  <a:cubicBezTo>
                    <a:pt x="0" y="14"/>
                    <a:pt x="23" y="0"/>
                    <a:pt x="38" y="14"/>
                  </a:cubicBezTo>
                  <a:cubicBezTo>
                    <a:pt x="53" y="29"/>
                    <a:pt x="56" y="91"/>
                    <a:pt x="0" y="107"/>
                  </a:cubicBezTo>
                  <a:lnTo>
                    <a:pt x="0" y="14"/>
                  </a:lnTo>
                  <a:close/>
                </a:path>
              </a:pathLst>
            </a:custGeom>
            <a:solidFill>
              <a:srgbClr val="F4D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16">
              <a:extLst>
                <a:ext uri="{FF2B5EF4-FFF2-40B4-BE49-F238E27FC236}">
                  <a16:creationId xmlns:a16="http://schemas.microsoft.com/office/drawing/2014/main" id="{44CBF67B-22E2-4913-B814-B54EBB6E905C}"/>
                </a:ext>
              </a:extLst>
            </p:cNvPr>
            <p:cNvSpPr>
              <a:spLocks/>
            </p:cNvSpPr>
            <p:nvPr/>
          </p:nvSpPr>
          <p:spPr bwMode="auto">
            <a:xfrm>
              <a:off x="2369071" y="2349922"/>
              <a:ext cx="703263" cy="661988"/>
            </a:xfrm>
            <a:custGeom>
              <a:avLst/>
              <a:gdLst>
                <a:gd name="T0" fmla="*/ 0 w 305"/>
                <a:gd name="T1" fmla="*/ 63 h 286"/>
                <a:gd name="T2" fmla="*/ 0 w 305"/>
                <a:gd name="T3" fmla="*/ 191 h 286"/>
                <a:gd name="T4" fmla="*/ 57 w 305"/>
                <a:gd name="T5" fmla="*/ 273 h 286"/>
                <a:gd name="T6" fmla="*/ 153 w 305"/>
                <a:gd name="T7" fmla="*/ 286 h 286"/>
                <a:gd name="T8" fmla="*/ 248 w 305"/>
                <a:gd name="T9" fmla="*/ 273 h 286"/>
                <a:gd name="T10" fmla="*/ 305 w 305"/>
                <a:gd name="T11" fmla="*/ 191 h 286"/>
                <a:gd name="T12" fmla="*/ 305 w 305"/>
                <a:gd name="T13" fmla="*/ 31 h 286"/>
                <a:gd name="T14" fmla="*/ 232 w 305"/>
                <a:gd name="T15" fmla="*/ 0 h 286"/>
                <a:gd name="T16" fmla="*/ 100 w 305"/>
                <a:gd name="T17" fmla="*/ 2 h 286"/>
                <a:gd name="T18" fmla="*/ 0 w 305"/>
                <a:gd name="T19" fmla="*/ 63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5" h="286">
                  <a:moveTo>
                    <a:pt x="0" y="63"/>
                  </a:moveTo>
                  <a:cubicBezTo>
                    <a:pt x="0" y="191"/>
                    <a:pt x="0" y="191"/>
                    <a:pt x="0" y="191"/>
                  </a:cubicBezTo>
                  <a:cubicBezTo>
                    <a:pt x="0" y="228"/>
                    <a:pt x="23" y="261"/>
                    <a:pt x="57" y="273"/>
                  </a:cubicBezTo>
                  <a:cubicBezTo>
                    <a:pt x="79" y="281"/>
                    <a:pt x="110" y="286"/>
                    <a:pt x="153" y="286"/>
                  </a:cubicBezTo>
                  <a:cubicBezTo>
                    <a:pt x="195" y="286"/>
                    <a:pt x="226" y="281"/>
                    <a:pt x="248" y="273"/>
                  </a:cubicBezTo>
                  <a:cubicBezTo>
                    <a:pt x="283" y="261"/>
                    <a:pt x="305" y="228"/>
                    <a:pt x="305" y="191"/>
                  </a:cubicBezTo>
                  <a:cubicBezTo>
                    <a:pt x="305" y="31"/>
                    <a:pt x="305" y="31"/>
                    <a:pt x="305" y="31"/>
                  </a:cubicBezTo>
                  <a:cubicBezTo>
                    <a:pt x="232" y="0"/>
                    <a:pt x="232" y="0"/>
                    <a:pt x="232" y="0"/>
                  </a:cubicBezTo>
                  <a:cubicBezTo>
                    <a:pt x="100" y="2"/>
                    <a:pt x="100" y="2"/>
                    <a:pt x="100" y="2"/>
                  </a:cubicBezTo>
                  <a:cubicBezTo>
                    <a:pt x="37" y="6"/>
                    <a:pt x="3" y="26"/>
                    <a:pt x="0" y="63"/>
                  </a:cubicBez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217">
              <a:extLst>
                <a:ext uri="{FF2B5EF4-FFF2-40B4-BE49-F238E27FC236}">
                  <a16:creationId xmlns:a16="http://schemas.microsoft.com/office/drawing/2014/main" id="{E8DA412C-2E71-4AB8-B00C-ADED54B645C3}"/>
                </a:ext>
              </a:extLst>
            </p:cNvPr>
            <p:cNvSpPr>
              <a:spLocks/>
            </p:cNvSpPr>
            <p:nvPr/>
          </p:nvSpPr>
          <p:spPr bwMode="auto">
            <a:xfrm>
              <a:off x="2216671" y="2111797"/>
              <a:ext cx="922338" cy="498475"/>
            </a:xfrm>
            <a:custGeom>
              <a:avLst/>
              <a:gdLst>
                <a:gd name="T0" fmla="*/ 371 w 400"/>
                <a:gd name="T1" fmla="*/ 169 h 215"/>
                <a:gd name="T2" fmla="*/ 261 w 400"/>
                <a:gd name="T3" fmla="*/ 9 h 215"/>
                <a:gd name="T4" fmla="*/ 273 w 400"/>
                <a:gd name="T5" fmla="*/ 39 h 215"/>
                <a:gd name="T6" fmla="*/ 155 w 400"/>
                <a:gd name="T7" fmla="*/ 13 h 215"/>
                <a:gd name="T8" fmla="*/ 181 w 400"/>
                <a:gd name="T9" fmla="*/ 38 h 215"/>
                <a:gd name="T10" fmla="*/ 63 w 400"/>
                <a:gd name="T11" fmla="*/ 45 h 215"/>
                <a:gd name="T12" fmla="*/ 102 w 400"/>
                <a:gd name="T13" fmla="*/ 58 h 215"/>
                <a:gd name="T14" fmla="*/ 0 w 400"/>
                <a:gd name="T15" fmla="*/ 101 h 215"/>
                <a:gd name="T16" fmla="*/ 58 w 400"/>
                <a:gd name="T17" fmla="*/ 94 h 215"/>
                <a:gd name="T18" fmla="*/ 5 w 400"/>
                <a:gd name="T19" fmla="*/ 156 h 215"/>
                <a:gd name="T20" fmla="*/ 77 w 400"/>
                <a:gd name="T21" fmla="*/ 123 h 215"/>
                <a:gd name="T22" fmla="*/ 20 w 400"/>
                <a:gd name="T23" fmla="*/ 215 h 215"/>
                <a:gd name="T24" fmla="*/ 156 w 400"/>
                <a:gd name="T25" fmla="*/ 119 h 215"/>
                <a:gd name="T26" fmla="*/ 219 w 400"/>
                <a:gd name="T27" fmla="*/ 127 h 215"/>
                <a:gd name="T28" fmla="*/ 292 w 400"/>
                <a:gd name="T29" fmla="*/ 118 h 215"/>
                <a:gd name="T30" fmla="*/ 371 w 400"/>
                <a:gd name="T31" fmla="*/ 169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15">
                  <a:moveTo>
                    <a:pt x="371" y="169"/>
                  </a:moveTo>
                  <a:cubicBezTo>
                    <a:pt x="371" y="169"/>
                    <a:pt x="400" y="49"/>
                    <a:pt x="261" y="9"/>
                  </a:cubicBezTo>
                  <a:cubicBezTo>
                    <a:pt x="261" y="9"/>
                    <a:pt x="275" y="21"/>
                    <a:pt x="273" y="39"/>
                  </a:cubicBezTo>
                  <a:cubicBezTo>
                    <a:pt x="273" y="39"/>
                    <a:pt x="228" y="0"/>
                    <a:pt x="155" y="13"/>
                  </a:cubicBezTo>
                  <a:cubicBezTo>
                    <a:pt x="155" y="13"/>
                    <a:pt x="182" y="25"/>
                    <a:pt x="181" y="38"/>
                  </a:cubicBezTo>
                  <a:cubicBezTo>
                    <a:pt x="181" y="38"/>
                    <a:pt x="115" y="13"/>
                    <a:pt x="63" y="45"/>
                  </a:cubicBezTo>
                  <a:cubicBezTo>
                    <a:pt x="63" y="45"/>
                    <a:pt x="90" y="43"/>
                    <a:pt x="102" y="58"/>
                  </a:cubicBezTo>
                  <a:cubicBezTo>
                    <a:pt x="102" y="58"/>
                    <a:pt x="27" y="64"/>
                    <a:pt x="0" y="101"/>
                  </a:cubicBezTo>
                  <a:cubicBezTo>
                    <a:pt x="0" y="101"/>
                    <a:pt x="38" y="92"/>
                    <a:pt x="58" y="94"/>
                  </a:cubicBezTo>
                  <a:cubicBezTo>
                    <a:pt x="58" y="94"/>
                    <a:pt x="9" y="116"/>
                    <a:pt x="5" y="156"/>
                  </a:cubicBezTo>
                  <a:cubicBezTo>
                    <a:pt x="5" y="156"/>
                    <a:pt x="44" y="121"/>
                    <a:pt x="77" y="123"/>
                  </a:cubicBezTo>
                  <a:cubicBezTo>
                    <a:pt x="77" y="123"/>
                    <a:pt x="18" y="150"/>
                    <a:pt x="20" y="215"/>
                  </a:cubicBezTo>
                  <a:cubicBezTo>
                    <a:pt x="20" y="215"/>
                    <a:pt x="80" y="119"/>
                    <a:pt x="156" y="119"/>
                  </a:cubicBezTo>
                  <a:cubicBezTo>
                    <a:pt x="191" y="119"/>
                    <a:pt x="179" y="126"/>
                    <a:pt x="219" y="127"/>
                  </a:cubicBezTo>
                  <a:cubicBezTo>
                    <a:pt x="260" y="127"/>
                    <a:pt x="246" y="118"/>
                    <a:pt x="292" y="118"/>
                  </a:cubicBezTo>
                  <a:cubicBezTo>
                    <a:pt x="359" y="117"/>
                    <a:pt x="371" y="169"/>
                    <a:pt x="371" y="169"/>
                  </a:cubicBezTo>
                  <a:close/>
                </a:path>
              </a:pathLst>
            </a:custGeom>
            <a:solidFill>
              <a:srgbClr val="302F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218">
              <a:extLst>
                <a:ext uri="{FF2B5EF4-FFF2-40B4-BE49-F238E27FC236}">
                  <a16:creationId xmlns:a16="http://schemas.microsoft.com/office/drawing/2014/main" id="{FA3059D8-B842-4F7E-829E-0337683EDFDA}"/>
                </a:ext>
              </a:extLst>
            </p:cNvPr>
            <p:cNvSpPr>
              <a:spLocks/>
            </p:cNvSpPr>
            <p:nvPr/>
          </p:nvSpPr>
          <p:spPr bwMode="auto">
            <a:xfrm>
              <a:off x="2640533" y="2703935"/>
              <a:ext cx="131763" cy="39688"/>
            </a:xfrm>
            <a:custGeom>
              <a:avLst/>
              <a:gdLst>
                <a:gd name="T0" fmla="*/ 0 w 57"/>
                <a:gd name="T1" fmla="*/ 0 h 17"/>
                <a:gd name="T2" fmla="*/ 30 w 57"/>
                <a:gd name="T3" fmla="*/ 17 h 17"/>
                <a:gd name="T4" fmla="*/ 57 w 57"/>
                <a:gd name="T5" fmla="*/ 0 h 17"/>
                <a:gd name="T6" fmla="*/ 29 w 57"/>
                <a:gd name="T7" fmla="*/ 10 h 17"/>
                <a:gd name="T8" fmla="*/ 0 w 57"/>
                <a:gd name="T9" fmla="*/ 0 h 17"/>
              </a:gdLst>
              <a:ahLst/>
              <a:cxnLst>
                <a:cxn ang="0">
                  <a:pos x="T0" y="T1"/>
                </a:cxn>
                <a:cxn ang="0">
                  <a:pos x="T2" y="T3"/>
                </a:cxn>
                <a:cxn ang="0">
                  <a:pos x="T4" y="T5"/>
                </a:cxn>
                <a:cxn ang="0">
                  <a:pos x="T6" y="T7"/>
                </a:cxn>
                <a:cxn ang="0">
                  <a:pos x="T8" y="T9"/>
                </a:cxn>
              </a:cxnLst>
              <a:rect l="0" t="0" r="r" b="b"/>
              <a:pathLst>
                <a:path w="57" h="17">
                  <a:moveTo>
                    <a:pt x="0" y="0"/>
                  </a:moveTo>
                  <a:cubicBezTo>
                    <a:pt x="0" y="0"/>
                    <a:pt x="14" y="17"/>
                    <a:pt x="30" y="17"/>
                  </a:cubicBezTo>
                  <a:cubicBezTo>
                    <a:pt x="45" y="16"/>
                    <a:pt x="57" y="0"/>
                    <a:pt x="57" y="0"/>
                  </a:cubicBezTo>
                  <a:cubicBezTo>
                    <a:pt x="57" y="0"/>
                    <a:pt x="43" y="10"/>
                    <a:pt x="29" y="10"/>
                  </a:cubicBezTo>
                  <a:cubicBezTo>
                    <a:pt x="16" y="10"/>
                    <a:pt x="0" y="0"/>
                    <a:pt x="0" y="0"/>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219">
              <a:extLst>
                <a:ext uri="{FF2B5EF4-FFF2-40B4-BE49-F238E27FC236}">
                  <a16:creationId xmlns:a16="http://schemas.microsoft.com/office/drawing/2014/main" id="{8F360DA5-A535-464A-A422-0A41327787C6}"/>
                </a:ext>
              </a:extLst>
            </p:cNvPr>
            <p:cNvSpPr>
              <a:spLocks/>
            </p:cNvSpPr>
            <p:nvPr/>
          </p:nvSpPr>
          <p:spPr bwMode="auto">
            <a:xfrm>
              <a:off x="2592908" y="2732510"/>
              <a:ext cx="285750" cy="193675"/>
            </a:xfrm>
            <a:custGeom>
              <a:avLst/>
              <a:gdLst>
                <a:gd name="T0" fmla="*/ 0 w 124"/>
                <a:gd name="T1" fmla="*/ 44 h 84"/>
                <a:gd name="T2" fmla="*/ 94 w 124"/>
                <a:gd name="T3" fmla="*/ 20 h 84"/>
                <a:gd name="T4" fmla="*/ 118 w 124"/>
                <a:gd name="T5" fmla="*/ 60 h 84"/>
                <a:gd name="T6" fmla="*/ 19 w 124"/>
                <a:gd name="T7" fmla="*/ 84 h 84"/>
                <a:gd name="T8" fmla="*/ 0 w 124"/>
                <a:gd name="T9" fmla="*/ 44 h 84"/>
              </a:gdLst>
              <a:ahLst/>
              <a:cxnLst>
                <a:cxn ang="0">
                  <a:pos x="T0" y="T1"/>
                </a:cxn>
                <a:cxn ang="0">
                  <a:pos x="T2" y="T3"/>
                </a:cxn>
                <a:cxn ang="0">
                  <a:pos x="T4" y="T5"/>
                </a:cxn>
                <a:cxn ang="0">
                  <a:pos x="T6" y="T7"/>
                </a:cxn>
                <a:cxn ang="0">
                  <a:pos x="T8" y="T9"/>
                </a:cxn>
              </a:cxnLst>
              <a:rect l="0" t="0" r="r" b="b"/>
              <a:pathLst>
                <a:path w="124" h="84">
                  <a:moveTo>
                    <a:pt x="0" y="44"/>
                  </a:moveTo>
                  <a:cubicBezTo>
                    <a:pt x="0" y="44"/>
                    <a:pt x="64" y="40"/>
                    <a:pt x="94" y="20"/>
                  </a:cubicBezTo>
                  <a:cubicBezTo>
                    <a:pt x="124" y="0"/>
                    <a:pt x="123" y="40"/>
                    <a:pt x="118" y="60"/>
                  </a:cubicBezTo>
                  <a:cubicBezTo>
                    <a:pt x="113" y="80"/>
                    <a:pt x="73" y="84"/>
                    <a:pt x="19" y="84"/>
                  </a:cubicBezTo>
                  <a:cubicBezTo>
                    <a:pt x="19" y="84"/>
                    <a:pt x="19" y="57"/>
                    <a:pt x="0" y="44"/>
                  </a:cubicBezTo>
                  <a:close/>
                </a:path>
              </a:pathLst>
            </a:custGeom>
            <a:solidFill>
              <a:srgbClr val="492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220">
              <a:extLst>
                <a:ext uri="{FF2B5EF4-FFF2-40B4-BE49-F238E27FC236}">
                  <a16:creationId xmlns:a16="http://schemas.microsoft.com/office/drawing/2014/main" id="{0686F488-4456-418F-B3AF-8177B197859A}"/>
                </a:ext>
              </a:extLst>
            </p:cNvPr>
            <p:cNvSpPr>
              <a:spLocks/>
            </p:cNvSpPr>
            <p:nvPr/>
          </p:nvSpPr>
          <p:spPr bwMode="auto">
            <a:xfrm>
              <a:off x="2672283" y="2853160"/>
              <a:ext cx="169863" cy="73025"/>
            </a:xfrm>
            <a:custGeom>
              <a:avLst/>
              <a:gdLst>
                <a:gd name="T0" fmla="*/ 73 w 73"/>
                <a:gd name="T1" fmla="*/ 21 h 32"/>
                <a:gd name="T2" fmla="*/ 32 w 73"/>
                <a:gd name="T3" fmla="*/ 4 h 32"/>
                <a:gd name="T4" fmla="*/ 0 w 73"/>
                <a:gd name="T5" fmla="*/ 32 h 32"/>
                <a:gd name="T6" fmla="*/ 73 w 73"/>
                <a:gd name="T7" fmla="*/ 21 h 32"/>
              </a:gdLst>
              <a:ahLst/>
              <a:cxnLst>
                <a:cxn ang="0">
                  <a:pos x="T0" y="T1"/>
                </a:cxn>
                <a:cxn ang="0">
                  <a:pos x="T2" y="T3"/>
                </a:cxn>
                <a:cxn ang="0">
                  <a:pos x="T4" y="T5"/>
                </a:cxn>
                <a:cxn ang="0">
                  <a:pos x="T6" y="T7"/>
                </a:cxn>
              </a:cxnLst>
              <a:rect l="0" t="0" r="r" b="b"/>
              <a:pathLst>
                <a:path w="73" h="32">
                  <a:moveTo>
                    <a:pt x="73" y="21"/>
                  </a:moveTo>
                  <a:cubicBezTo>
                    <a:pt x="64" y="10"/>
                    <a:pt x="51" y="0"/>
                    <a:pt x="32" y="4"/>
                  </a:cubicBezTo>
                  <a:cubicBezTo>
                    <a:pt x="9" y="8"/>
                    <a:pt x="2" y="21"/>
                    <a:pt x="0" y="32"/>
                  </a:cubicBezTo>
                  <a:cubicBezTo>
                    <a:pt x="33" y="31"/>
                    <a:pt x="59" y="29"/>
                    <a:pt x="73" y="21"/>
                  </a:cubicBezTo>
                  <a:close/>
                </a:path>
              </a:pathLst>
            </a:custGeom>
            <a:solidFill>
              <a:srgbClr val="C650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Oval 221">
              <a:extLst>
                <a:ext uri="{FF2B5EF4-FFF2-40B4-BE49-F238E27FC236}">
                  <a16:creationId xmlns:a16="http://schemas.microsoft.com/office/drawing/2014/main" id="{F2D03D89-2463-400E-83E9-4BDE84486F50}"/>
                </a:ext>
              </a:extLst>
            </p:cNvPr>
            <p:cNvSpPr>
              <a:spLocks noChangeArrowheads="1"/>
            </p:cNvSpPr>
            <p:nvPr/>
          </p:nvSpPr>
          <p:spPr bwMode="auto">
            <a:xfrm>
              <a:off x="2448446" y="2567410"/>
              <a:ext cx="100013" cy="98425"/>
            </a:xfrm>
            <a:prstGeom prst="ellipse">
              <a:avLst/>
            </a:prstGeom>
            <a:solidFill>
              <a:srgbClr val="3A33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22">
              <a:extLst>
                <a:ext uri="{FF2B5EF4-FFF2-40B4-BE49-F238E27FC236}">
                  <a16:creationId xmlns:a16="http://schemas.microsoft.com/office/drawing/2014/main" id="{9686B87D-E980-487C-A826-29EAA07EEFFF}"/>
                </a:ext>
              </a:extLst>
            </p:cNvPr>
            <p:cNvSpPr>
              <a:spLocks/>
            </p:cNvSpPr>
            <p:nvPr/>
          </p:nvSpPr>
          <p:spPr bwMode="auto">
            <a:xfrm>
              <a:off x="2483371" y="2575347"/>
              <a:ext cx="46038" cy="30163"/>
            </a:xfrm>
            <a:custGeom>
              <a:avLst/>
              <a:gdLst>
                <a:gd name="T0" fmla="*/ 0 w 20"/>
                <a:gd name="T1" fmla="*/ 4 h 13"/>
                <a:gd name="T2" fmla="*/ 9 w 20"/>
                <a:gd name="T3" fmla="*/ 12 h 13"/>
                <a:gd name="T4" fmla="*/ 19 w 20"/>
                <a:gd name="T5" fmla="*/ 8 h 13"/>
                <a:gd name="T6" fmla="*/ 11 w 20"/>
                <a:gd name="T7" fmla="*/ 1 h 13"/>
                <a:gd name="T8" fmla="*/ 0 w 20"/>
                <a:gd name="T9" fmla="*/ 4 h 13"/>
              </a:gdLst>
              <a:ahLst/>
              <a:cxnLst>
                <a:cxn ang="0">
                  <a:pos x="T0" y="T1"/>
                </a:cxn>
                <a:cxn ang="0">
                  <a:pos x="T2" y="T3"/>
                </a:cxn>
                <a:cxn ang="0">
                  <a:pos x="T4" y="T5"/>
                </a:cxn>
                <a:cxn ang="0">
                  <a:pos x="T6" y="T7"/>
                </a:cxn>
                <a:cxn ang="0">
                  <a:pos x="T8" y="T9"/>
                </a:cxn>
              </a:cxnLst>
              <a:rect l="0" t="0" r="r" b="b"/>
              <a:pathLst>
                <a:path w="20" h="13">
                  <a:moveTo>
                    <a:pt x="0" y="4"/>
                  </a:moveTo>
                  <a:cubicBezTo>
                    <a:pt x="0" y="7"/>
                    <a:pt x="3" y="11"/>
                    <a:pt x="9" y="12"/>
                  </a:cubicBezTo>
                  <a:cubicBezTo>
                    <a:pt x="14" y="13"/>
                    <a:pt x="19" y="11"/>
                    <a:pt x="19" y="8"/>
                  </a:cubicBezTo>
                  <a:cubicBezTo>
                    <a:pt x="20" y="5"/>
                    <a:pt x="16" y="2"/>
                    <a:pt x="11" y="1"/>
                  </a:cubicBezTo>
                  <a:cubicBezTo>
                    <a:pt x="6" y="0"/>
                    <a:pt x="1" y="1"/>
                    <a:pt x="0" y="4"/>
                  </a:cubicBezTo>
                  <a:close/>
                </a:path>
              </a:pathLst>
            </a:custGeom>
            <a:solidFill>
              <a:srgbClr val="E8DF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23">
              <a:extLst>
                <a:ext uri="{FF2B5EF4-FFF2-40B4-BE49-F238E27FC236}">
                  <a16:creationId xmlns:a16="http://schemas.microsoft.com/office/drawing/2014/main" id="{8A3BF378-6A69-4A2F-ACA2-4FC786E61E4F}"/>
                </a:ext>
              </a:extLst>
            </p:cNvPr>
            <p:cNvSpPr>
              <a:spLocks/>
            </p:cNvSpPr>
            <p:nvPr/>
          </p:nvSpPr>
          <p:spPr bwMode="auto">
            <a:xfrm>
              <a:off x="2430983" y="2473747"/>
              <a:ext cx="139700" cy="93663"/>
            </a:xfrm>
            <a:custGeom>
              <a:avLst/>
              <a:gdLst>
                <a:gd name="T0" fmla="*/ 0 w 88"/>
                <a:gd name="T1" fmla="*/ 24 h 59"/>
                <a:gd name="T2" fmla="*/ 26 w 88"/>
                <a:gd name="T3" fmla="*/ 0 h 59"/>
                <a:gd name="T4" fmla="*/ 88 w 88"/>
                <a:gd name="T5" fmla="*/ 43 h 59"/>
                <a:gd name="T6" fmla="*/ 80 w 88"/>
                <a:gd name="T7" fmla="*/ 59 h 59"/>
                <a:gd name="T8" fmla="*/ 0 w 88"/>
                <a:gd name="T9" fmla="*/ 24 h 59"/>
              </a:gdLst>
              <a:ahLst/>
              <a:cxnLst>
                <a:cxn ang="0">
                  <a:pos x="T0" y="T1"/>
                </a:cxn>
                <a:cxn ang="0">
                  <a:pos x="T2" y="T3"/>
                </a:cxn>
                <a:cxn ang="0">
                  <a:pos x="T4" y="T5"/>
                </a:cxn>
                <a:cxn ang="0">
                  <a:pos x="T6" y="T7"/>
                </a:cxn>
                <a:cxn ang="0">
                  <a:pos x="T8" y="T9"/>
                </a:cxn>
              </a:cxnLst>
              <a:rect l="0" t="0" r="r" b="b"/>
              <a:pathLst>
                <a:path w="88" h="59">
                  <a:moveTo>
                    <a:pt x="0" y="24"/>
                  </a:moveTo>
                  <a:lnTo>
                    <a:pt x="26" y="0"/>
                  </a:lnTo>
                  <a:lnTo>
                    <a:pt x="88" y="43"/>
                  </a:lnTo>
                  <a:lnTo>
                    <a:pt x="80" y="59"/>
                  </a:lnTo>
                  <a:lnTo>
                    <a:pt x="0" y="24"/>
                  </a:lnTo>
                  <a:close/>
                </a:path>
              </a:pathLst>
            </a:custGeom>
            <a:solidFill>
              <a:srgbClr val="3A33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Oval 224">
              <a:extLst>
                <a:ext uri="{FF2B5EF4-FFF2-40B4-BE49-F238E27FC236}">
                  <a16:creationId xmlns:a16="http://schemas.microsoft.com/office/drawing/2014/main" id="{3408B6D9-2A4D-42AE-BF61-EA4B671E85B0}"/>
                </a:ext>
              </a:extLst>
            </p:cNvPr>
            <p:cNvSpPr>
              <a:spLocks noChangeArrowheads="1"/>
            </p:cNvSpPr>
            <p:nvPr/>
          </p:nvSpPr>
          <p:spPr bwMode="auto">
            <a:xfrm>
              <a:off x="2905646" y="2567410"/>
              <a:ext cx="96838" cy="98425"/>
            </a:xfrm>
            <a:prstGeom prst="ellipse">
              <a:avLst/>
            </a:prstGeom>
            <a:solidFill>
              <a:srgbClr val="3A33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25">
              <a:extLst>
                <a:ext uri="{FF2B5EF4-FFF2-40B4-BE49-F238E27FC236}">
                  <a16:creationId xmlns:a16="http://schemas.microsoft.com/office/drawing/2014/main" id="{4481249F-E2ED-4F8E-A4C9-EF220DD66F5B}"/>
                </a:ext>
              </a:extLst>
            </p:cNvPr>
            <p:cNvSpPr>
              <a:spLocks/>
            </p:cNvSpPr>
            <p:nvPr/>
          </p:nvSpPr>
          <p:spPr bwMode="auto">
            <a:xfrm>
              <a:off x="2938983" y="2575347"/>
              <a:ext cx="46038" cy="30163"/>
            </a:xfrm>
            <a:custGeom>
              <a:avLst/>
              <a:gdLst>
                <a:gd name="T0" fmla="*/ 0 w 20"/>
                <a:gd name="T1" fmla="*/ 4 h 13"/>
                <a:gd name="T2" fmla="*/ 9 w 20"/>
                <a:gd name="T3" fmla="*/ 12 h 13"/>
                <a:gd name="T4" fmla="*/ 19 w 20"/>
                <a:gd name="T5" fmla="*/ 8 h 13"/>
                <a:gd name="T6" fmla="*/ 11 w 20"/>
                <a:gd name="T7" fmla="*/ 1 h 13"/>
                <a:gd name="T8" fmla="*/ 0 w 20"/>
                <a:gd name="T9" fmla="*/ 4 h 13"/>
              </a:gdLst>
              <a:ahLst/>
              <a:cxnLst>
                <a:cxn ang="0">
                  <a:pos x="T0" y="T1"/>
                </a:cxn>
                <a:cxn ang="0">
                  <a:pos x="T2" y="T3"/>
                </a:cxn>
                <a:cxn ang="0">
                  <a:pos x="T4" y="T5"/>
                </a:cxn>
                <a:cxn ang="0">
                  <a:pos x="T6" y="T7"/>
                </a:cxn>
                <a:cxn ang="0">
                  <a:pos x="T8" y="T9"/>
                </a:cxn>
              </a:cxnLst>
              <a:rect l="0" t="0" r="r" b="b"/>
              <a:pathLst>
                <a:path w="20" h="13">
                  <a:moveTo>
                    <a:pt x="0" y="4"/>
                  </a:moveTo>
                  <a:cubicBezTo>
                    <a:pt x="0" y="7"/>
                    <a:pt x="4" y="11"/>
                    <a:pt x="9" y="12"/>
                  </a:cubicBezTo>
                  <a:cubicBezTo>
                    <a:pt x="14" y="13"/>
                    <a:pt x="19" y="11"/>
                    <a:pt x="19" y="8"/>
                  </a:cubicBezTo>
                  <a:cubicBezTo>
                    <a:pt x="20" y="5"/>
                    <a:pt x="16" y="2"/>
                    <a:pt x="11" y="1"/>
                  </a:cubicBezTo>
                  <a:cubicBezTo>
                    <a:pt x="6" y="0"/>
                    <a:pt x="1" y="1"/>
                    <a:pt x="0" y="4"/>
                  </a:cubicBezTo>
                  <a:close/>
                </a:path>
              </a:pathLst>
            </a:custGeom>
            <a:solidFill>
              <a:srgbClr val="E8DF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26">
              <a:extLst>
                <a:ext uri="{FF2B5EF4-FFF2-40B4-BE49-F238E27FC236}">
                  <a16:creationId xmlns:a16="http://schemas.microsoft.com/office/drawing/2014/main" id="{BF4C4197-E39D-45C8-B2BD-C2489A6469F7}"/>
                </a:ext>
              </a:extLst>
            </p:cNvPr>
            <p:cNvSpPr>
              <a:spLocks/>
            </p:cNvSpPr>
            <p:nvPr/>
          </p:nvSpPr>
          <p:spPr bwMode="auto">
            <a:xfrm>
              <a:off x="2883421" y="2473747"/>
              <a:ext cx="139700" cy="93663"/>
            </a:xfrm>
            <a:custGeom>
              <a:avLst/>
              <a:gdLst>
                <a:gd name="T0" fmla="*/ 88 w 88"/>
                <a:gd name="T1" fmla="*/ 24 h 59"/>
                <a:gd name="T2" fmla="*/ 61 w 88"/>
                <a:gd name="T3" fmla="*/ 0 h 59"/>
                <a:gd name="T4" fmla="*/ 0 w 88"/>
                <a:gd name="T5" fmla="*/ 43 h 59"/>
                <a:gd name="T6" fmla="*/ 7 w 88"/>
                <a:gd name="T7" fmla="*/ 59 h 59"/>
                <a:gd name="T8" fmla="*/ 88 w 88"/>
                <a:gd name="T9" fmla="*/ 24 h 59"/>
              </a:gdLst>
              <a:ahLst/>
              <a:cxnLst>
                <a:cxn ang="0">
                  <a:pos x="T0" y="T1"/>
                </a:cxn>
                <a:cxn ang="0">
                  <a:pos x="T2" y="T3"/>
                </a:cxn>
                <a:cxn ang="0">
                  <a:pos x="T4" y="T5"/>
                </a:cxn>
                <a:cxn ang="0">
                  <a:pos x="T6" y="T7"/>
                </a:cxn>
                <a:cxn ang="0">
                  <a:pos x="T8" y="T9"/>
                </a:cxn>
              </a:cxnLst>
              <a:rect l="0" t="0" r="r" b="b"/>
              <a:pathLst>
                <a:path w="88" h="59">
                  <a:moveTo>
                    <a:pt x="88" y="24"/>
                  </a:moveTo>
                  <a:lnTo>
                    <a:pt x="61" y="0"/>
                  </a:lnTo>
                  <a:lnTo>
                    <a:pt x="0" y="43"/>
                  </a:lnTo>
                  <a:lnTo>
                    <a:pt x="7" y="59"/>
                  </a:lnTo>
                  <a:lnTo>
                    <a:pt x="88" y="24"/>
                  </a:lnTo>
                  <a:close/>
                </a:path>
              </a:pathLst>
            </a:custGeom>
            <a:solidFill>
              <a:srgbClr val="3A33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dissolve">
                                      <p:cBhvr>
                                        <p:cTn id="16" dur="500"/>
                                        <p:tgtEl>
                                          <p:spTgt spid="4">
                                            <p:txEl>
                                              <p:pRg st="0" end="0"/>
                                            </p:txEl>
                                          </p:spTgt>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5"/>
                                        </p:tgtEl>
                                        <p:attrNameLst>
                                          <p:attrName>style.visibility</p:attrName>
                                        </p:attrNameLst>
                                      </p:cBhvr>
                                      <p:to>
                                        <p:strVal val="visible"/>
                                      </p:to>
                                    </p:set>
                                    <p:animEffect transition="in" filter="wipe(left)">
                                      <p:cBhvr>
                                        <p:cTn id="24" dur="100"/>
                                        <p:tgtEl>
                                          <p:spTgt spid="5"/>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5"/>
                                        </p:tgtEl>
                                      </p:cBhvr>
                                      <p:to x="80000" y="100000"/>
                                    </p:animScale>
                                    <p:anim by="(#ppt_w*0.10)" calcmode="lin" valueType="num">
                                      <p:cBhvr>
                                        <p:cTn id="27" dur="50" autoRev="1" fill="hold">
                                          <p:stCondLst>
                                            <p:cond delay="0"/>
                                          </p:stCondLst>
                                        </p:cTn>
                                        <p:tgtEl>
                                          <p:spTgt spid="5"/>
                                        </p:tgtEl>
                                        <p:attrNameLst>
                                          <p:attrName>ppt_x</p:attrName>
                                        </p:attrNameLst>
                                      </p:cBhvr>
                                    </p:anim>
                                    <p:anim by="(-#ppt_w*0.10)" calcmode="lin" valueType="num">
                                      <p:cBhvr>
                                        <p:cTn id="28" dur="50" autoRev="1" fill="hold">
                                          <p:stCondLst>
                                            <p:cond delay="0"/>
                                          </p:stCondLst>
                                        </p:cTn>
                                        <p:tgtEl>
                                          <p:spTgt spid="5"/>
                                        </p:tgtEl>
                                        <p:attrNameLst>
                                          <p:attrName>ppt_y</p:attrName>
                                        </p:attrNameLst>
                                      </p:cBhvr>
                                    </p:anim>
                                    <p:animRot by="-480000">
                                      <p:cBhvr>
                                        <p:cTn id="29" dur="50"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5" grpId="1"/>
      <p:bldP spid="11"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857879" y="200199"/>
            <a:ext cx="3642113" cy="483278"/>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一、劳动关系的概念</a:t>
            </a:r>
            <a:endParaRPr lang="en-GB" altLang="zh-CN"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圆角矩形 26">
            <a:extLst>
              <a:ext uri="{FF2B5EF4-FFF2-40B4-BE49-F238E27FC236}">
                <a16:creationId xmlns:a16="http://schemas.microsoft.com/office/drawing/2014/main" id="{49862820-FF94-47F2-851B-8B10D8BDBD55}"/>
              </a:ext>
            </a:extLst>
          </p:cNvPr>
          <p:cNvSpPr/>
          <p:nvPr/>
        </p:nvSpPr>
        <p:spPr>
          <a:xfrm>
            <a:off x="857879" y="1441904"/>
            <a:ext cx="7345680" cy="2259692"/>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38">
            <a:extLst>
              <a:ext uri="{FF2B5EF4-FFF2-40B4-BE49-F238E27FC236}">
                <a16:creationId xmlns:a16="http://schemas.microsoft.com/office/drawing/2014/main" id="{3685181D-3A94-424E-B285-4986323119DB}"/>
              </a:ext>
            </a:extLst>
          </p:cNvPr>
          <p:cNvSpPr txBox="1"/>
          <p:nvPr/>
        </p:nvSpPr>
        <p:spPr>
          <a:xfrm>
            <a:off x="1155344" y="1765215"/>
            <a:ext cx="6750750" cy="1613070"/>
          </a:xfrm>
          <a:prstGeom prst="rect">
            <a:avLst/>
          </a:prstGeom>
          <a:noFill/>
        </p:spPr>
        <p:txBody>
          <a:bodyPr wrap="square" lIns="0" tIns="0" rIns="0" bIns="0" rtlCol="0">
            <a:spAutoFit/>
          </a:bodyPr>
          <a:lstStyle/>
          <a:p>
            <a:pPr algn="just">
              <a:lnSpc>
                <a:spcPct val="150000"/>
              </a:lnSpc>
            </a:pPr>
            <a:r>
              <a:rPr lang="zh-CN" altLang="en-US" b="1" dirty="0">
                <a:solidFill>
                  <a:srgbClr val="F79600"/>
                </a:solidFill>
                <a:latin typeface="微软雅黑" panose="020B0503020204020204" pitchFamily="34" charset="-122"/>
                <a:ea typeface="微软雅黑" panose="020B0503020204020204" pitchFamily="34" charset="-122"/>
              </a:rPr>
              <a:t>劳动关系</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是劳动者与用人单位依法签订劳动合同而在劳动者与用人单位之间产生的法律关系。</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b="1" dirty="0">
                <a:solidFill>
                  <a:srgbClr val="F79600"/>
                </a:solidFill>
                <a:latin typeface="微软雅黑" panose="020B0503020204020204" pitchFamily="34" charset="-122"/>
                <a:ea typeface="微软雅黑" panose="020B0503020204020204" pitchFamily="34" charset="-122"/>
              </a:rPr>
              <a:t>劳动者</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接受用人单位的管理，从事用人单位安排的工作，</a:t>
            </a:r>
            <a:r>
              <a:rPr lang="zh-CN" altLang="en-US" b="1" dirty="0">
                <a:solidFill>
                  <a:srgbClr val="F79600"/>
                </a:solidFill>
                <a:latin typeface="微软雅黑" panose="020B0503020204020204" pitchFamily="34" charset="-122"/>
                <a:ea typeface="微软雅黑" panose="020B0503020204020204" pitchFamily="34" charset="-122"/>
              </a:rPr>
              <a:t>用人单位</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需要支付劳动报酬并提供劳动保护。</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矩形 93">
            <a:extLst>
              <a:ext uri="{FF2B5EF4-FFF2-40B4-BE49-F238E27FC236}">
                <a16:creationId xmlns:a16="http://schemas.microsoft.com/office/drawing/2014/main" id="{A94FA3E0-B7A0-48EB-BA1C-ED352F418F0A}"/>
              </a:ext>
            </a:extLst>
          </p:cNvPr>
          <p:cNvSpPr/>
          <p:nvPr/>
        </p:nvSpPr>
        <p:spPr>
          <a:xfrm>
            <a:off x="820211" y="1397340"/>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93">
            <a:extLst>
              <a:ext uri="{FF2B5EF4-FFF2-40B4-BE49-F238E27FC236}">
                <a16:creationId xmlns:a16="http://schemas.microsoft.com/office/drawing/2014/main" id="{D71FAA39-0CF7-4E14-B18C-5FFD0ABA97A0}"/>
              </a:ext>
            </a:extLst>
          </p:cNvPr>
          <p:cNvSpPr/>
          <p:nvPr/>
        </p:nvSpPr>
        <p:spPr>
          <a:xfrm rot="10800000">
            <a:off x="7955190" y="346463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900"/>
                            </p:stCondLst>
                            <p:childTnLst>
                              <p:par>
                                <p:cTn id="13" presetID="53" presetClass="entr" presetSubtype="528"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p:cTn id="15" dur="500" fill="hold"/>
                                        <p:tgtEl>
                                          <p:spTgt spid="48"/>
                                        </p:tgtEl>
                                        <p:attrNameLst>
                                          <p:attrName>ppt_w</p:attrName>
                                        </p:attrNameLst>
                                      </p:cBhvr>
                                      <p:tavLst>
                                        <p:tav tm="0">
                                          <p:val>
                                            <p:fltVal val="0"/>
                                          </p:val>
                                        </p:tav>
                                        <p:tav tm="100000">
                                          <p:val>
                                            <p:strVal val="#ppt_w"/>
                                          </p:val>
                                        </p:tav>
                                      </p:tavLst>
                                    </p:anim>
                                    <p:anim calcmode="lin" valueType="num">
                                      <p:cBhvr>
                                        <p:cTn id="16" dur="500" fill="hold"/>
                                        <p:tgtEl>
                                          <p:spTgt spid="48"/>
                                        </p:tgtEl>
                                        <p:attrNameLst>
                                          <p:attrName>ppt_h</p:attrName>
                                        </p:attrNameLst>
                                      </p:cBhvr>
                                      <p:tavLst>
                                        <p:tav tm="0">
                                          <p:val>
                                            <p:fltVal val="0"/>
                                          </p:val>
                                        </p:tav>
                                        <p:tav tm="100000">
                                          <p:val>
                                            <p:strVal val="#ppt_h"/>
                                          </p:val>
                                        </p:tav>
                                      </p:tavLst>
                                    </p:anim>
                                    <p:animEffect transition="in" filter="fade">
                                      <p:cBhvr>
                                        <p:cTn id="17" dur="500"/>
                                        <p:tgtEl>
                                          <p:spTgt spid="48"/>
                                        </p:tgtEl>
                                      </p:cBhvr>
                                    </p:animEffect>
                                    <p:anim calcmode="lin" valueType="num">
                                      <p:cBhvr>
                                        <p:cTn id="18" dur="500" fill="hold"/>
                                        <p:tgtEl>
                                          <p:spTgt spid="48"/>
                                        </p:tgtEl>
                                        <p:attrNameLst>
                                          <p:attrName>ppt_x</p:attrName>
                                        </p:attrNameLst>
                                      </p:cBhvr>
                                      <p:tavLst>
                                        <p:tav tm="0">
                                          <p:val>
                                            <p:fltVal val="0.5"/>
                                          </p:val>
                                        </p:tav>
                                        <p:tav tm="100000">
                                          <p:val>
                                            <p:strVal val="#ppt_x"/>
                                          </p:val>
                                        </p:tav>
                                      </p:tavLst>
                                    </p:anim>
                                    <p:anim calcmode="lin" valueType="num">
                                      <p:cBhvr>
                                        <p:cTn id="19" dur="500" fill="hold"/>
                                        <p:tgtEl>
                                          <p:spTgt spid="48"/>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anim calcmode="lin" valueType="num">
                                      <p:cBhvr>
                                        <p:cTn id="25" dur="500" fill="hold"/>
                                        <p:tgtEl>
                                          <p:spTgt spid="49"/>
                                        </p:tgtEl>
                                        <p:attrNameLst>
                                          <p:attrName>ppt_x</p:attrName>
                                        </p:attrNameLst>
                                      </p:cBhvr>
                                      <p:tavLst>
                                        <p:tav tm="0">
                                          <p:val>
                                            <p:fltVal val="0.5"/>
                                          </p:val>
                                        </p:tav>
                                        <p:tav tm="100000">
                                          <p:val>
                                            <p:strVal val="#ppt_x"/>
                                          </p:val>
                                        </p:tav>
                                      </p:tavLst>
                                    </p:anim>
                                    <p:anim calcmode="lin" valueType="num">
                                      <p:cBhvr>
                                        <p:cTn id="26" dur="500" fill="hold"/>
                                        <p:tgtEl>
                                          <p:spTgt spid="49"/>
                                        </p:tgtEl>
                                        <p:attrNameLst>
                                          <p:attrName>ppt_y</p:attrName>
                                        </p:attrNameLst>
                                      </p:cBhvr>
                                      <p:tavLst>
                                        <p:tav tm="0">
                                          <p:val>
                                            <p:fltVal val="0.5"/>
                                          </p:val>
                                        </p:tav>
                                        <p:tav tm="100000">
                                          <p:val>
                                            <p:strVal val="#ppt_y"/>
                                          </p:val>
                                        </p:tav>
                                      </p:tavLst>
                                    </p:anim>
                                  </p:childTnLst>
                                </p:cTn>
                              </p:par>
                            </p:childTnLst>
                          </p:cTn>
                        </p:par>
                        <p:par>
                          <p:cTn id="27" fill="hold">
                            <p:stCondLst>
                              <p:cond delay="1400"/>
                            </p:stCondLst>
                            <p:childTnLst>
                              <p:par>
                                <p:cTn id="28" presetID="22" presetClass="entr" presetSubtype="1"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wipe(up)">
                                      <p:cBhvr>
                                        <p:cTn id="30" dur="500"/>
                                        <p:tgtEl>
                                          <p:spTgt spid="46"/>
                                        </p:tgtEl>
                                      </p:cBhvr>
                                    </p:animEffect>
                                  </p:childTnLst>
                                </p:cTn>
                              </p:par>
                            </p:childTnLst>
                          </p:cTn>
                        </p:par>
                        <p:par>
                          <p:cTn id="31" fill="hold">
                            <p:stCondLst>
                              <p:cond delay="1900"/>
                            </p:stCondLst>
                            <p:childTnLst>
                              <p:par>
                                <p:cTn id="32" presetID="22" presetClass="entr" presetSubtype="1" fill="hold" grpId="0" nodeType="after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wipe(up)">
                                      <p:cBhvr>
                                        <p:cTn id="3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1"/>
      <p:bldP spid="46" grpId="0" animBg="1"/>
      <p:bldP spid="47" grpId="0"/>
      <p:bldP spid="48" grpId="0" animBg="1"/>
      <p:bldP spid="4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827584" y="123478"/>
            <a:ext cx="3528392" cy="571351"/>
          </a:xfrm>
          <a:prstGeom prst="rect">
            <a:avLst/>
          </a:prstGeom>
        </p:spPr>
        <p:txBody>
          <a:bodyPr lIns="0" rIns="0" anchor="ctr">
            <a:noAutofit/>
          </a:bodyPr>
          <a:lstStyle>
            <a:defPPr>
              <a:defRPr lang="zh-CN"/>
            </a:defPPr>
            <a:lvl1pPr>
              <a:spcBef>
                <a:spcPct val="0"/>
              </a:spcBef>
              <a:buNone/>
              <a:defRPr sz="2400" b="1">
                <a:solidFill>
                  <a:schemeClr val="tx1">
                    <a:lumMod val="75000"/>
                    <a:lumOff val="25000"/>
                  </a:schemeClr>
                </a:solidFill>
                <a:latin typeface="微软雅黑" panose="020B0503020204020204" pitchFamily="34" charset="-122"/>
                <a:ea typeface="微软雅黑" panose="020B0503020204020204" pitchFamily="34" charset="-122"/>
                <a:cs typeface="Open Sans Light" panose="020B0306030504020204" pitchFamily="34" charset="0"/>
              </a:defRPr>
            </a:lvl1pPr>
          </a:lstStyle>
          <a:p>
            <a:r>
              <a:rPr lang="zh-CN" altLang="en-US" dirty="0"/>
              <a:t>二、劳动关系的特征</a:t>
            </a:r>
            <a:endParaRPr lang="en-GB" altLang="zh-CN" dirty="0"/>
          </a:p>
        </p:txBody>
      </p:sp>
      <p:grpSp>
        <p:nvGrpSpPr>
          <p:cNvPr id="34" name="组合 33">
            <a:extLst>
              <a:ext uri="{FF2B5EF4-FFF2-40B4-BE49-F238E27FC236}">
                <a16:creationId xmlns:a16="http://schemas.microsoft.com/office/drawing/2014/main" id="{2B1EB137-E548-412A-97F3-C9C88FD07BED}"/>
              </a:ext>
            </a:extLst>
          </p:cNvPr>
          <p:cNvGrpSpPr/>
          <p:nvPr/>
        </p:nvGrpSpPr>
        <p:grpSpPr>
          <a:xfrm>
            <a:off x="2581442" y="987574"/>
            <a:ext cx="3799962" cy="716614"/>
            <a:chOff x="830480" y="1705508"/>
            <a:chExt cx="3799962" cy="716614"/>
          </a:xfrm>
        </p:grpSpPr>
        <p:sp>
          <p:nvSpPr>
            <p:cNvPr id="42" name="Shape 2017">
              <a:extLst>
                <a:ext uri="{FF2B5EF4-FFF2-40B4-BE49-F238E27FC236}">
                  <a16:creationId xmlns:a16="http://schemas.microsoft.com/office/drawing/2014/main" id="{05F1FB63-9B53-49B7-A030-2E3FD862C7D8}"/>
                </a:ext>
              </a:extLst>
            </p:cNvPr>
            <p:cNvSpPr/>
            <p:nvPr/>
          </p:nvSpPr>
          <p:spPr>
            <a:xfrm>
              <a:off x="1186463" y="1705508"/>
              <a:ext cx="3443979" cy="716614"/>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44" name="Shape 2022">
              <a:extLst>
                <a:ext uri="{FF2B5EF4-FFF2-40B4-BE49-F238E27FC236}">
                  <a16:creationId xmlns:a16="http://schemas.microsoft.com/office/drawing/2014/main" id="{6247485C-62F0-4782-B621-C11DE5839B42}"/>
                </a:ext>
              </a:extLst>
            </p:cNvPr>
            <p:cNvSpPr/>
            <p:nvPr/>
          </p:nvSpPr>
          <p:spPr>
            <a:xfrm>
              <a:off x="1656463" y="1913209"/>
              <a:ext cx="2794554" cy="301211"/>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当事人双方主体身份特定</a:t>
              </a:r>
            </a:p>
          </p:txBody>
        </p:sp>
        <p:sp>
          <p:nvSpPr>
            <p:cNvPr id="46" name="Shape 2029">
              <a:extLst>
                <a:ext uri="{FF2B5EF4-FFF2-40B4-BE49-F238E27FC236}">
                  <a16:creationId xmlns:a16="http://schemas.microsoft.com/office/drawing/2014/main" id="{BCCC797B-8343-4F2C-9F8B-455F576AABCD}"/>
                </a:ext>
              </a:extLst>
            </p:cNvPr>
            <p:cNvSpPr/>
            <p:nvPr/>
          </p:nvSpPr>
          <p:spPr>
            <a:xfrm>
              <a:off x="830480" y="1705508"/>
              <a:ext cx="716614" cy="716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dirty="0"/>
            </a:p>
          </p:txBody>
        </p:sp>
        <p:sp>
          <p:nvSpPr>
            <p:cNvPr id="2" name="文本框 1">
              <a:extLst>
                <a:ext uri="{FF2B5EF4-FFF2-40B4-BE49-F238E27FC236}">
                  <a16:creationId xmlns:a16="http://schemas.microsoft.com/office/drawing/2014/main" id="{6AEB3195-7CA9-40A5-B0F1-00380BDE58FE}"/>
                </a:ext>
              </a:extLst>
            </p:cNvPr>
            <p:cNvSpPr txBox="1"/>
            <p:nvPr/>
          </p:nvSpPr>
          <p:spPr>
            <a:xfrm>
              <a:off x="951463" y="1879149"/>
              <a:ext cx="470000"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01</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pic>
        <p:nvPicPr>
          <p:cNvPr id="1026" name="Picture 2">
            <a:extLst>
              <a:ext uri="{FF2B5EF4-FFF2-40B4-BE49-F238E27FC236}">
                <a16:creationId xmlns:a16="http://schemas.microsoft.com/office/drawing/2014/main" id="{47C2062F-B39E-47BB-A898-DAA48353BD4D}"/>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381404" y="2270321"/>
            <a:ext cx="966379" cy="1388351"/>
          </a:xfrm>
          <a:prstGeom prst="rect">
            <a:avLst/>
          </a:prstGeom>
          <a:noFill/>
          <a:extLst>
            <a:ext uri="{909E8E84-426E-40DD-AFC4-6F175D3DCCD1}">
              <a14:hiddenFill xmlns:a14="http://schemas.microsoft.com/office/drawing/2010/main">
                <a:solidFill>
                  <a:srgbClr val="FFFFFF"/>
                </a:solidFill>
              </a14:hiddenFill>
            </a:ext>
          </a:extLst>
        </p:spPr>
      </p:pic>
      <p:grpSp>
        <p:nvGrpSpPr>
          <p:cNvPr id="49" name="组合 48">
            <a:extLst>
              <a:ext uri="{FF2B5EF4-FFF2-40B4-BE49-F238E27FC236}">
                <a16:creationId xmlns:a16="http://schemas.microsoft.com/office/drawing/2014/main" id="{2E1F082A-B801-4DC8-8B6F-DA112F8506BE}"/>
              </a:ext>
            </a:extLst>
          </p:cNvPr>
          <p:cNvGrpSpPr>
            <a:grpSpLocks noChangeAspect="1"/>
          </p:cNvGrpSpPr>
          <p:nvPr/>
        </p:nvGrpSpPr>
        <p:grpSpPr>
          <a:xfrm>
            <a:off x="2009819" y="2184248"/>
            <a:ext cx="752776" cy="1474424"/>
            <a:chOff x="2581275" y="350838"/>
            <a:chExt cx="1997075" cy="3911600"/>
          </a:xfrm>
        </p:grpSpPr>
        <p:sp>
          <p:nvSpPr>
            <p:cNvPr id="50" name="Freeform 397">
              <a:extLst>
                <a:ext uri="{FF2B5EF4-FFF2-40B4-BE49-F238E27FC236}">
                  <a16:creationId xmlns:a16="http://schemas.microsoft.com/office/drawing/2014/main" id="{3DE99573-8363-4697-A0DA-487D33D759D3}"/>
                </a:ext>
              </a:extLst>
            </p:cNvPr>
            <p:cNvSpPr>
              <a:spLocks/>
            </p:cNvSpPr>
            <p:nvPr/>
          </p:nvSpPr>
          <p:spPr bwMode="auto">
            <a:xfrm>
              <a:off x="3157538" y="3081338"/>
              <a:ext cx="874712" cy="1104900"/>
            </a:xfrm>
            <a:custGeom>
              <a:avLst/>
              <a:gdLst>
                <a:gd name="T0" fmla="*/ 61 w 551"/>
                <a:gd name="T1" fmla="*/ 0 h 696"/>
                <a:gd name="T2" fmla="*/ 483 w 551"/>
                <a:gd name="T3" fmla="*/ 0 h 696"/>
                <a:gd name="T4" fmla="*/ 551 w 551"/>
                <a:gd name="T5" fmla="*/ 696 h 696"/>
                <a:gd name="T6" fmla="*/ 343 w 551"/>
                <a:gd name="T7" fmla="*/ 696 h 696"/>
                <a:gd name="T8" fmla="*/ 281 w 551"/>
                <a:gd name="T9" fmla="*/ 142 h 696"/>
                <a:gd name="T10" fmla="*/ 255 w 551"/>
                <a:gd name="T11" fmla="*/ 142 h 696"/>
                <a:gd name="T12" fmla="*/ 215 w 551"/>
                <a:gd name="T13" fmla="*/ 696 h 696"/>
                <a:gd name="T14" fmla="*/ 0 w 551"/>
                <a:gd name="T15" fmla="*/ 696 h 696"/>
                <a:gd name="T16" fmla="*/ 61 w 551"/>
                <a:gd name="T17"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1" h="696">
                  <a:moveTo>
                    <a:pt x="61" y="0"/>
                  </a:moveTo>
                  <a:lnTo>
                    <a:pt x="483" y="0"/>
                  </a:lnTo>
                  <a:lnTo>
                    <a:pt x="551" y="696"/>
                  </a:lnTo>
                  <a:lnTo>
                    <a:pt x="343" y="696"/>
                  </a:lnTo>
                  <a:lnTo>
                    <a:pt x="281" y="142"/>
                  </a:lnTo>
                  <a:lnTo>
                    <a:pt x="255" y="142"/>
                  </a:lnTo>
                  <a:lnTo>
                    <a:pt x="215" y="696"/>
                  </a:lnTo>
                  <a:lnTo>
                    <a:pt x="0" y="696"/>
                  </a:lnTo>
                  <a:lnTo>
                    <a:pt x="61" y="0"/>
                  </a:lnTo>
                  <a:close/>
                </a:path>
              </a:pathLst>
            </a:custGeom>
            <a:solidFill>
              <a:srgbClr val="4C45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98">
              <a:extLst>
                <a:ext uri="{FF2B5EF4-FFF2-40B4-BE49-F238E27FC236}">
                  <a16:creationId xmlns:a16="http://schemas.microsoft.com/office/drawing/2014/main" id="{83E6F2B8-5E2E-4A34-8689-30C746E76B69}"/>
                </a:ext>
              </a:extLst>
            </p:cNvPr>
            <p:cNvSpPr>
              <a:spLocks/>
            </p:cNvSpPr>
            <p:nvPr/>
          </p:nvSpPr>
          <p:spPr bwMode="auto">
            <a:xfrm>
              <a:off x="3097213" y="3998913"/>
              <a:ext cx="412750" cy="263525"/>
            </a:xfrm>
            <a:custGeom>
              <a:avLst/>
              <a:gdLst>
                <a:gd name="T0" fmla="*/ 98 w 110"/>
                <a:gd name="T1" fmla="*/ 70 h 70"/>
                <a:gd name="T2" fmla="*/ 12 w 110"/>
                <a:gd name="T3" fmla="*/ 70 h 70"/>
                <a:gd name="T4" fmla="*/ 0 w 110"/>
                <a:gd name="T5" fmla="*/ 58 h 70"/>
                <a:gd name="T6" fmla="*/ 0 w 110"/>
                <a:gd name="T7" fmla="*/ 54 h 70"/>
                <a:gd name="T8" fmla="*/ 55 w 110"/>
                <a:gd name="T9" fmla="*/ 0 h 70"/>
                <a:gd name="T10" fmla="*/ 56 w 110"/>
                <a:gd name="T11" fmla="*/ 0 h 70"/>
                <a:gd name="T12" fmla="*/ 110 w 110"/>
                <a:gd name="T13" fmla="*/ 54 h 70"/>
                <a:gd name="T14" fmla="*/ 110 w 110"/>
                <a:gd name="T15" fmla="*/ 58 h 70"/>
                <a:gd name="T16" fmla="*/ 98 w 110"/>
                <a:gd name="T1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70">
                  <a:moveTo>
                    <a:pt x="98" y="70"/>
                  </a:moveTo>
                  <a:cubicBezTo>
                    <a:pt x="12" y="70"/>
                    <a:pt x="12" y="70"/>
                    <a:pt x="12" y="70"/>
                  </a:cubicBezTo>
                  <a:cubicBezTo>
                    <a:pt x="5" y="70"/>
                    <a:pt x="0" y="65"/>
                    <a:pt x="0" y="58"/>
                  </a:cubicBezTo>
                  <a:cubicBezTo>
                    <a:pt x="0" y="54"/>
                    <a:pt x="0" y="54"/>
                    <a:pt x="0" y="54"/>
                  </a:cubicBezTo>
                  <a:cubicBezTo>
                    <a:pt x="0" y="24"/>
                    <a:pt x="24" y="0"/>
                    <a:pt x="55" y="0"/>
                  </a:cubicBezTo>
                  <a:cubicBezTo>
                    <a:pt x="56" y="0"/>
                    <a:pt x="56" y="0"/>
                    <a:pt x="56" y="0"/>
                  </a:cubicBezTo>
                  <a:cubicBezTo>
                    <a:pt x="86" y="0"/>
                    <a:pt x="110" y="24"/>
                    <a:pt x="110" y="54"/>
                  </a:cubicBezTo>
                  <a:cubicBezTo>
                    <a:pt x="110" y="58"/>
                    <a:pt x="110" y="58"/>
                    <a:pt x="110" y="58"/>
                  </a:cubicBezTo>
                  <a:cubicBezTo>
                    <a:pt x="110" y="65"/>
                    <a:pt x="105" y="70"/>
                    <a:pt x="98" y="70"/>
                  </a:cubicBezTo>
                  <a:close/>
                </a:path>
              </a:pathLst>
            </a:custGeom>
            <a:solidFill>
              <a:srgbClr val="7F57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99">
              <a:extLst>
                <a:ext uri="{FF2B5EF4-FFF2-40B4-BE49-F238E27FC236}">
                  <a16:creationId xmlns:a16="http://schemas.microsoft.com/office/drawing/2014/main" id="{0E11855C-202D-4DBA-8F63-F222AE5FAED5}"/>
                </a:ext>
              </a:extLst>
            </p:cNvPr>
            <p:cNvSpPr>
              <a:spLocks/>
            </p:cNvSpPr>
            <p:nvPr/>
          </p:nvSpPr>
          <p:spPr bwMode="auto">
            <a:xfrm>
              <a:off x="3690938" y="3998913"/>
              <a:ext cx="412750" cy="263525"/>
            </a:xfrm>
            <a:custGeom>
              <a:avLst/>
              <a:gdLst>
                <a:gd name="T0" fmla="*/ 98 w 110"/>
                <a:gd name="T1" fmla="*/ 70 h 70"/>
                <a:gd name="T2" fmla="*/ 12 w 110"/>
                <a:gd name="T3" fmla="*/ 70 h 70"/>
                <a:gd name="T4" fmla="*/ 0 w 110"/>
                <a:gd name="T5" fmla="*/ 58 h 70"/>
                <a:gd name="T6" fmla="*/ 0 w 110"/>
                <a:gd name="T7" fmla="*/ 54 h 70"/>
                <a:gd name="T8" fmla="*/ 55 w 110"/>
                <a:gd name="T9" fmla="*/ 0 h 70"/>
                <a:gd name="T10" fmla="*/ 56 w 110"/>
                <a:gd name="T11" fmla="*/ 0 h 70"/>
                <a:gd name="T12" fmla="*/ 110 w 110"/>
                <a:gd name="T13" fmla="*/ 54 h 70"/>
                <a:gd name="T14" fmla="*/ 110 w 110"/>
                <a:gd name="T15" fmla="*/ 58 h 70"/>
                <a:gd name="T16" fmla="*/ 98 w 110"/>
                <a:gd name="T1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70">
                  <a:moveTo>
                    <a:pt x="98" y="70"/>
                  </a:moveTo>
                  <a:cubicBezTo>
                    <a:pt x="12" y="70"/>
                    <a:pt x="12" y="70"/>
                    <a:pt x="12" y="70"/>
                  </a:cubicBezTo>
                  <a:cubicBezTo>
                    <a:pt x="5" y="70"/>
                    <a:pt x="0" y="65"/>
                    <a:pt x="0" y="58"/>
                  </a:cubicBezTo>
                  <a:cubicBezTo>
                    <a:pt x="0" y="54"/>
                    <a:pt x="0" y="54"/>
                    <a:pt x="0" y="54"/>
                  </a:cubicBezTo>
                  <a:cubicBezTo>
                    <a:pt x="0" y="24"/>
                    <a:pt x="24" y="0"/>
                    <a:pt x="55" y="0"/>
                  </a:cubicBezTo>
                  <a:cubicBezTo>
                    <a:pt x="56" y="0"/>
                    <a:pt x="56" y="0"/>
                    <a:pt x="56" y="0"/>
                  </a:cubicBezTo>
                  <a:cubicBezTo>
                    <a:pt x="86" y="0"/>
                    <a:pt x="110" y="24"/>
                    <a:pt x="110" y="54"/>
                  </a:cubicBezTo>
                  <a:cubicBezTo>
                    <a:pt x="110" y="58"/>
                    <a:pt x="110" y="58"/>
                    <a:pt x="110" y="58"/>
                  </a:cubicBezTo>
                  <a:cubicBezTo>
                    <a:pt x="110" y="65"/>
                    <a:pt x="105" y="70"/>
                    <a:pt x="98" y="70"/>
                  </a:cubicBezTo>
                  <a:close/>
                </a:path>
              </a:pathLst>
            </a:custGeom>
            <a:solidFill>
              <a:srgbClr val="7F57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Rectangle 400">
              <a:extLst>
                <a:ext uri="{FF2B5EF4-FFF2-40B4-BE49-F238E27FC236}">
                  <a16:creationId xmlns:a16="http://schemas.microsoft.com/office/drawing/2014/main" id="{C04CC42F-F950-4982-8E5F-F49610BD6373}"/>
                </a:ext>
              </a:extLst>
            </p:cNvPr>
            <p:cNvSpPr>
              <a:spLocks noChangeArrowheads="1"/>
            </p:cNvSpPr>
            <p:nvPr/>
          </p:nvSpPr>
          <p:spPr bwMode="auto">
            <a:xfrm>
              <a:off x="3352800" y="1968501"/>
              <a:ext cx="454025" cy="1116013"/>
            </a:xfrm>
            <a:prstGeom prst="rect">
              <a:avLst/>
            </a:prstGeom>
            <a:solidFill>
              <a:srgbClr val="F4EF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01">
              <a:extLst>
                <a:ext uri="{FF2B5EF4-FFF2-40B4-BE49-F238E27FC236}">
                  <a16:creationId xmlns:a16="http://schemas.microsoft.com/office/drawing/2014/main" id="{FC586A54-C1C5-4C94-BAA6-3345A09E1789}"/>
                </a:ext>
              </a:extLst>
            </p:cNvPr>
            <p:cNvSpPr>
              <a:spLocks/>
            </p:cNvSpPr>
            <p:nvPr/>
          </p:nvSpPr>
          <p:spPr bwMode="auto">
            <a:xfrm>
              <a:off x="3532188" y="2024063"/>
              <a:ext cx="87312" cy="104775"/>
            </a:xfrm>
            <a:custGeom>
              <a:avLst/>
              <a:gdLst>
                <a:gd name="T0" fmla="*/ 18 w 23"/>
                <a:gd name="T1" fmla="*/ 28 h 28"/>
                <a:gd name="T2" fmla="*/ 5 w 23"/>
                <a:gd name="T3" fmla="*/ 28 h 28"/>
                <a:gd name="T4" fmla="*/ 0 w 23"/>
                <a:gd name="T5" fmla="*/ 23 h 28"/>
                <a:gd name="T6" fmla="*/ 0 w 23"/>
                <a:gd name="T7" fmla="*/ 6 h 28"/>
                <a:gd name="T8" fmla="*/ 5 w 23"/>
                <a:gd name="T9" fmla="*/ 0 h 28"/>
                <a:gd name="T10" fmla="*/ 18 w 23"/>
                <a:gd name="T11" fmla="*/ 0 h 28"/>
                <a:gd name="T12" fmla="*/ 23 w 23"/>
                <a:gd name="T13" fmla="*/ 6 h 28"/>
                <a:gd name="T14" fmla="*/ 23 w 23"/>
                <a:gd name="T15" fmla="*/ 23 h 28"/>
                <a:gd name="T16" fmla="*/ 18 w 23"/>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8">
                  <a:moveTo>
                    <a:pt x="18" y="28"/>
                  </a:moveTo>
                  <a:cubicBezTo>
                    <a:pt x="5" y="28"/>
                    <a:pt x="5" y="28"/>
                    <a:pt x="5" y="28"/>
                  </a:cubicBezTo>
                  <a:cubicBezTo>
                    <a:pt x="2" y="28"/>
                    <a:pt x="0" y="26"/>
                    <a:pt x="0" y="23"/>
                  </a:cubicBezTo>
                  <a:cubicBezTo>
                    <a:pt x="0" y="6"/>
                    <a:pt x="0" y="6"/>
                    <a:pt x="0" y="6"/>
                  </a:cubicBezTo>
                  <a:cubicBezTo>
                    <a:pt x="0" y="3"/>
                    <a:pt x="2" y="0"/>
                    <a:pt x="5" y="0"/>
                  </a:cubicBezTo>
                  <a:cubicBezTo>
                    <a:pt x="18" y="0"/>
                    <a:pt x="18" y="0"/>
                    <a:pt x="18" y="0"/>
                  </a:cubicBezTo>
                  <a:cubicBezTo>
                    <a:pt x="21" y="0"/>
                    <a:pt x="23" y="3"/>
                    <a:pt x="23" y="6"/>
                  </a:cubicBezTo>
                  <a:cubicBezTo>
                    <a:pt x="23" y="23"/>
                    <a:pt x="23" y="23"/>
                    <a:pt x="23" y="23"/>
                  </a:cubicBezTo>
                  <a:cubicBezTo>
                    <a:pt x="23" y="26"/>
                    <a:pt x="21" y="28"/>
                    <a:pt x="18" y="28"/>
                  </a:cubicBezTo>
                  <a:close/>
                </a:path>
              </a:pathLst>
            </a:custGeom>
            <a:solidFill>
              <a:srgbClr val="3A33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02">
              <a:extLst>
                <a:ext uri="{FF2B5EF4-FFF2-40B4-BE49-F238E27FC236}">
                  <a16:creationId xmlns:a16="http://schemas.microsoft.com/office/drawing/2014/main" id="{6BF9EA7F-2166-4085-880C-2461A17D826C}"/>
                </a:ext>
              </a:extLst>
            </p:cNvPr>
            <p:cNvSpPr>
              <a:spLocks/>
            </p:cNvSpPr>
            <p:nvPr/>
          </p:nvSpPr>
          <p:spPr bwMode="auto">
            <a:xfrm>
              <a:off x="3430588" y="2117726"/>
              <a:ext cx="309562" cy="966788"/>
            </a:xfrm>
            <a:custGeom>
              <a:avLst/>
              <a:gdLst>
                <a:gd name="T0" fmla="*/ 74 w 195"/>
                <a:gd name="T1" fmla="*/ 0 h 609"/>
                <a:gd name="T2" fmla="*/ 0 w 195"/>
                <a:gd name="T3" fmla="*/ 519 h 609"/>
                <a:gd name="T4" fmla="*/ 100 w 195"/>
                <a:gd name="T5" fmla="*/ 609 h 609"/>
                <a:gd name="T6" fmla="*/ 195 w 195"/>
                <a:gd name="T7" fmla="*/ 517 h 609"/>
                <a:gd name="T8" fmla="*/ 107 w 195"/>
                <a:gd name="T9" fmla="*/ 0 h 609"/>
                <a:gd name="T10" fmla="*/ 74 w 195"/>
                <a:gd name="T11" fmla="*/ 0 h 609"/>
              </a:gdLst>
              <a:ahLst/>
              <a:cxnLst>
                <a:cxn ang="0">
                  <a:pos x="T0" y="T1"/>
                </a:cxn>
                <a:cxn ang="0">
                  <a:pos x="T2" y="T3"/>
                </a:cxn>
                <a:cxn ang="0">
                  <a:pos x="T4" y="T5"/>
                </a:cxn>
                <a:cxn ang="0">
                  <a:pos x="T6" y="T7"/>
                </a:cxn>
                <a:cxn ang="0">
                  <a:pos x="T8" y="T9"/>
                </a:cxn>
                <a:cxn ang="0">
                  <a:pos x="T10" y="T11"/>
                </a:cxn>
              </a:cxnLst>
              <a:rect l="0" t="0" r="r" b="b"/>
              <a:pathLst>
                <a:path w="195" h="609">
                  <a:moveTo>
                    <a:pt x="74" y="0"/>
                  </a:moveTo>
                  <a:lnTo>
                    <a:pt x="0" y="519"/>
                  </a:lnTo>
                  <a:lnTo>
                    <a:pt x="100" y="609"/>
                  </a:lnTo>
                  <a:lnTo>
                    <a:pt x="195" y="517"/>
                  </a:lnTo>
                  <a:lnTo>
                    <a:pt x="107" y="0"/>
                  </a:lnTo>
                  <a:lnTo>
                    <a:pt x="74" y="0"/>
                  </a:lnTo>
                  <a:close/>
                </a:path>
              </a:pathLst>
            </a:custGeom>
            <a:solidFill>
              <a:srgbClr val="3A33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03">
              <a:extLst>
                <a:ext uri="{FF2B5EF4-FFF2-40B4-BE49-F238E27FC236}">
                  <a16:creationId xmlns:a16="http://schemas.microsoft.com/office/drawing/2014/main" id="{37D862FF-141F-423A-97CA-161B9C701049}"/>
                </a:ext>
              </a:extLst>
            </p:cNvPr>
            <p:cNvSpPr>
              <a:spLocks/>
            </p:cNvSpPr>
            <p:nvPr/>
          </p:nvSpPr>
          <p:spPr bwMode="auto">
            <a:xfrm>
              <a:off x="3333750" y="1998663"/>
              <a:ext cx="477837" cy="217488"/>
            </a:xfrm>
            <a:custGeom>
              <a:avLst/>
              <a:gdLst>
                <a:gd name="T0" fmla="*/ 0 w 301"/>
                <a:gd name="T1" fmla="*/ 2 h 137"/>
                <a:gd name="T2" fmla="*/ 0 w 301"/>
                <a:gd name="T3" fmla="*/ 137 h 137"/>
                <a:gd name="T4" fmla="*/ 154 w 301"/>
                <a:gd name="T5" fmla="*/ 49 h 137"/>
                <a:gd name="T6" fmla="*/ 296 w 301"/>
                <a:gd name="T7" fmla="*/ 137 h 137"/>
                <a:gd name="T8" fmla="*/ 301 w 301"/>
                <a:gd name="T9" fmla="*/ 0 h 137"/>
                <a:gd name="T10" fmla="*/ 0 w 301"/>
                <a:gd name="T11" fmla="*/ 2 h 137"/>
              </a:gdLst>
              <a:ahLst/>
              <a:cxnLst>
                <a:cxn ang="0">
                  <a:pos x="T0" y="T1"/>
                </a:cxn>
                <a:cxn ang="0">
                  <a:pos x="T2" y="T3"/>
                </a:cxn>
                <a:cxn ang="0">
                  <a:pos x="T4" y="T5"/>
                </a:cxn>
                <a:cxn ang="0">
                  <a:pos x="T6" y="T7"/>
                </a:cxn>
                <a:cxn ang="0">
                  <a:pos x="T8" y="T9"/>
                </a:cxn>
                <a:cxn ang="0">
                  <a:pos x="T10" y="T11"/>
                </a:cxn>
              </a:cxnLst>
              <a:rect l="0" t="0" r="r" b="b"/>
              <a:pathLst>
                <a:path w="301" h="137">
                  <a:moveTo>
                    <a:pt x="0" y="2"/>
                  </a:moveTo>
                  <a:lnTo>
                    <a:pt x="0" y="137"/>
                  </a:lnTo>
                  <a:lnTo>
                    <a:pt x="154" y="49"/>
                  </a:lnTo>
                  <a:lnTo>
                    <a:pt x="296" y="137"/>
                  </a:lnTo>
                  <a:lnTo>
                    <a:pt x="301" y="0"/>
                  </a:lnTo>
                  <a:lnTo>
                    <a:pt x="0" y="2"/>
                  </a:lnTo>
                  <a:close/>
                </a:path>
              </a:pathLst>
            </a:custGeom>
            <a:solidFill>
              <a:srgbClr val="E2D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04">
              <a:extLst>
                <a:ext uri="{FF2B5EF4-FFF2-40B4-BE49-F238E27FC236}">
                  <a16:creationId xmlns:a16="http://schemas.microsoft.com/office/drawing/2014/main" id="{0475F1B9-3BA4-4C9B-B191-44A3E54A3901}"/>
                </a:ext>
              </a:extLst>
            </p:cNvPr>
            <p:cNvSpPr>
              <a:spLocks/>
            </p:cNvSpPr>
            <p:nvPr/>
          </p:nvSpPr>
          <p:spPr bwMode="auto">
            <a:xfrm>
              <a:off x="2935288" y="2738438"/>
              <a:ext cx="269875" cy="527050"/>
            </a:xfrm>
            <a:custGeom>
              <a:avLst/>
              <a:gdLst>
                <a:gd name="T0" fmla="*/ 15 w 72"/>
                <a:gd name="T1" fmla="*/ 0 h 140"/>
                <a:gd name="T2" fmla="*/ 12 w 72"/>
                <a:gd name="T3" fmla="*/ 82 h 140"/>
                <a:gd name="T4" fmla="*/ 55 w 72"/>
                <a:gd name="T5" fmla="*/ 134 h 140"/>
                <a:gd name="T6" fmla="*/ 46 w 72"/>
                <a:gd name="T7" fmla="*/ 87 h 140"/>
                <a:gd name="T8" fmla="*/ 56 w 72"/>
                <a:gd name="T9" fmla="*/ 86 h 140"/>
                <a:gd name="T10" fmla="*/ 55 w 72"/>
                <a:gd name="T11" fmla="*/ 26 h 140"/>
                <a:gd name="T12" fmla="*/ 15 w 72"/>
                <a:gd name="T13" fmla="*/ 0 h 140"/>
              </a:gdLst>
              <a:ahLst/>
              <a:cxnLst>
                <a:cxn ang="0">
                  <a:pos x="T0" y="T1"/>
                </a:cxn>
                <a:cxn ang="0">
                  <a:pos x="T2" y="T3"/>
                </a:cxn>
                <a:cxn ang="0">
                  <a:pos x="T4" y="T5"/>
                </a:cxn>
                <a:cxn ang="0">
                  <a:pos x="T6" y="T7"/>
                </a:cxn>
                <a:cxn ang="0">
                  <a:pos x="T8" y="T9"/>
                </a:cxn>
                <a:cxn ang="0">
                  <a:pos x="T10" y="T11"/>
                </a:cxn>
                <a:cxn ang="0">
                  <a:pos x="T12" y="T13"/>
                </a:cxn>
              </a:cxnLst>
              <a:rect l="0" t="0" r="r" b="b"/>
              <a:pathLst>
                <a:path w="72" h="140">
                  <a:moveTo>
                    <a:pt x="15" y="0"/>
                  </a:moveTo>
                  <a:cubicBezTo>
                    <a:pt x="15" y="0"/>
                    <a:pt x="0" y="46"/>
                    <a:pt x="12" y="82"/>
                  </a:cubicBezTo>
                  <a:cubicBezTo>
                    <a:pt x="24" y="118"/>
                    <a:pt x="38" y="140"/>
                    <a:pt x="55" y="134"/>
                  </a:cubicBezTo>
                  <a:cubicBezTo>
                    <a:pt x="72" y="128"/>
                    <a:pt x="47" y="90"/>
                    <a:pt x="46" y="87"/>
                  </a:cubicBezTo>
                  <a:cubicBezTo>
                    <a:pt x="46" y="87"/>
                    <a:pt x="53" y="92"/>
                    <a:pt x="56" y="86"/>
                  </a:cubicBezTo>
                  <a:cubicBezTo>
                    <a:pt x="59" y="80"/>
                    <a:pt x="61" y="55"/>
                    <a:pt x="55" y="26"/>
                  </a:cubicBezTo>
                  <a:lnTo>
                    <a:pt x="15"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05">
              <a:extLst>
                <a:ext uri="{FF2B5EF4-FFF2-40B4-BE49-F238E27FC236}">
                  <a16:creationId xmlns:a16="http://schemas.microsoft.com/office/drawing/2014/main" id="{2EE14BA2-50A5-4FF0-B125-4F55C7EE554A}"/>
                </a:ext>
              </a:extLst>
            </p:cNvPr>
            <p:cNvSpPr>
              <a:spLocks/>
            </p:cNvSpPr>
            <p:nvPr/>
          </p:nvSpPr>
          <p:spPr bwMode="auto">
            <a:xfrm>
              <a:off x="3043238" y="2987676"/>
              <a:ext cx="84137" cy="115888"/>
            </a:xfrm>
            <a:custGeom>
              <a:avLst/>
              <a:gdLst>
                <a:gd name="T0" fmla="*/ 22 w 22"/>
                <a:gd name="T1" fmla="*/ 31 h 31"/>
                <a:gd name="T2" fmla="*/ 17 w 22"/>
                <a:gd name="T3" fmla="*/ 21 h 31"/>
                <a:gd name="T4" fmla="*/ 7 w 22"/>
                <a:gd name="T5" fmla="*/ 0 h 31"/>
                <a:gd name="T6" fmla="*/ 22 w 22"/>
                <a:gd name="T7" fmla="*/ 31 h 31"/>
              </a:gdLst>
              <a:ahLst/>
              <a:cxnLst>
                <a:cxn ang="0">
                  <a:pos x="T0" y="T1"/>
                </a:cxn>
                <a:cxn ang="0">
                  <a:pos x="T2" y="T3"/>
                </a:cxn>
                <a:cxn ang="0">
                  <a:pos x="T4" y="T5"/>
                </a:cxn>
                <a:cxn ang="0">
                  <a:pos x="T6" y="T7"/>
                </a:cxn>
              </a:cxnLst>
              <a:rect l="0" t="0" r="r" b="b"/>
              <a:pathLst>
                <a:path w="22" h="31">
                  <a:moveTo>
                    <a:pt x="22" y="31"/>
                  </a:moveTo>
                  <a:cubicBezTo>
                    <a:pt x="20" y="26"/>
                    <a:pt x="17" y="22"/>
                    <a:pt x="17" y="21"/>
                  </a:cubicBezTo>
                  <a:cubicBezTo>
                    <a:pt x="17" y="21"/>
                    <a:pt x="9" y="17"/>
                    <a:pt x="7" y="0"/>
                  </a:cubicBezTo>
                  <a:cubicBezTo>
                    <a:pt x="7" y="0"/>
                    <a:pt x="0" y="26"/>
                    <a:pt x="22" y="31"/>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06">
              <a:extLst>
                <a:ext uri="{FF2B5EF4-FFF2-40B4-BE49-F238E27FC236}">
                  <a16:creationId xmlns:a16="http://schemas.microsoft.com/office/drawing/2014/main" id="{4BB4E09C-3951-4643-BDF1-E9EA59BACF17}"/>
                </a:ext>
              </a:extLst>
            </p:cNvPr>
            <p:cNvSpPr>
              <a:spLocks/>
            </p:cNvSpPr>
            <p:nvPr/>
          </p:nvSpPr>
          <p:spPr bwMode="auto">
            <a:xfrm>
              <a:off x="2965450" y="1979613"/>
              <a:ext cx="376237" cy="898525"/>
            </a:xfrm>
            <a:custGeom>
              <a:avLst/>
              <a:gdLst>
                <a:gd name="T0" fmla="*/ 90 w 100"/>
                <a:gd name="T1" fmla="*/ 0 h 239"/>
                <a:gd name="T2" fmla="*/ 42 w 100"/>
                <a:gd name="T3" fmla="*/ 83 h 239"/>
                <a:gd name="T4" fmla="*/ 1 w 100"/>
                <a:gd name="T5" fmla="*/ 207 h 239"/>
                <a:gd name="T6" fmla="*/ 61 w 100"/>
                <a:gd name="T7" fmla="*/ 237 h 239"/>
                <a:gd name="T8" fmla="*/ 100 w 100"/>
                <a:gd name="T9" fmla="*/ 13 h 239"/>
                <a:gd name="T10" fmla="*/ 90 w 100"/>
                <a:gd name="T11" fmla="*/ 0 h 239"/>
              </a:gdLst>
              <a:ahLst/>
              <a:cxnLst>
                <a:cxn ang="0">
                  <a:pos x="T0" y="T1"/>
                </a:cxn>
                <a:cxn ang="0">
                  <a:pos x="T2" y="T3"/>
                </a:cxn>
                <a:cxn ang="0">
                  <a:pos x="T4" y="T5"/>
                </a:cxn>
                <a:cxn ang="0">
                  <a:pos x="T6" y="T7"/>
                </a:cxn>
                <a:cxn ang="0">
                  <a:pos x="T8" y="T9"/>
                </a:cxn>
                <a:cxn ang="0">
                  <a:pos x="T10" y="T11"/>
                </a:cxn>
              </a:cxnLst>
              <a:rect l="0" t="0" r="r" b="b"/>
              <a:pathLst>
                <a:path w="100" h="239">
                  <a:moveTo>
                    <a:pt x="90" y="0"/>
                  </a:moveTo>
                  <a:cubicBezTo>
                    <a:pt x="90" y="0"/>
                    <a:pt x="70" y="10"/>
                    <a:pt x="42" y="83"/>
                  </a:cubicBezTo>
                  <a:cubicBezTo>
                    <a:pt x="24" y="127"/>
                    <a:pt x="0" y="179"/>
                    <a:pt x="1" y="207"/>
                  </a:cubicBezTo>
                  <a:cubicBezTo>
                    <a:pt x="2" y="218"/>
                    <a:pt x="50" y="239"/>
                    <a:pt x="61" y="237"/>
                  </a:cubicBezTo>
                  <a:cubicBezTo>
                    <a:pt x="100" y="13"/>
                    <a:pt x="100" y="13"/>
                    <a:pt x="100" y="13"/>
                  </a:cubicBezTo>
                  <a:lnTo>
                    <a:pt x="90" y="0"/>
                  </a:lnTo>
                  <a:close/>
                </a:path>
              </a:pathLst>
            </a:custGeom>
            <a:solidFill>
              <a:srgbClr val="C6C2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07">
              <a:extLst>
                <a:ext uri="{FF2B5EF4-FFF2-40B4-BE49-F238E27FC236}">
                  <a16:creationId xmlns:a16="http://schemas.microsoft.com/office/drawing/2014/main" id="{88641FAE-7CE9-448A-9A3C-8CF81655993A}"/>
                </a:ext>
              </a:extLst>
            </p:cNvPr>
            <p:cNvSpPr>
              <a:spLocks/>
            </p:cNvSpPr>
            <p:nvPr/>
          </p:nvSpPr>
          <p:spPr bwMode="auto">
            <a:xfrm>
              <a:off x="3138488" y="2076451"/>
              <a:ext cx="153987" cy="793750"/>
            </a:xfrm>
            <a:custGeom>
              <a:avLst/>
              <a:gdLst>
                <a:gd name="T0" fmla="*/ 14 w 41"/>
                <a:gd name="T1" fmla="*/ 211 h 211"/>
                <a:gd name="T2" fmla="*/ 41 w 41"/>
                <a:gd name="T3" fmla="*/ 0 h 211"/>
                <a:gd name="T4" fmla="*/ 0 w 41"/>
                <a:gd name="T5" fmla="*/ 208 h 211"/>
                <a:gd name="T6" fmla="*/ 14 w 41"/>
                <a:gd name="T7" fmla="*/ 211 h 211"/>
              </a:gdLst>
              <a:ahLst/>
              <a:cxnLst>
                <a:cxn ang="0">
                  <a:pos x="T0" y="T1"/>
                </a:cxn>
                <a:cxn ang="0">
                  <a:pos x="T2" y="T3"/>
                </a:cxn>
                <a:cxn ang="0">
                  <a:pos x="T4" y="T5"/>
                </a:cxn>
                <a:cxn ang="0">
                  <a:pos x="T6" y="T7"/>
                </a:cxn>
              </a:cxnLst>
              <a:rect l="0" t="0" r="r" b="b"/>
              <a:pathLst>
                <a:path w="41" h="211">
                  <a:moveTo>
                    <a:pt x="14" y="211"/>
                  </a:moveTo>
                  <a:cubicBezTo>
                    <a:pt x="41" y="0"/>
                    <a:pt x="41" y="0"/>
                    <a:pt x="41" y="0"/>
                  </a:cubicBezTo>
                  <a:cubicBezTo>
                    <a:pt x="0" y="208"/>
                    <a:pt x="0" y="208"/>
                    <a:pt x="0" y="208"/>
                  </a:cubicBezTo>
                  <a:cubicBezTo>
                    <a:pt x="6" y="210"/>
                    <a:pt x="11" y="211"/>
                    <a:pt x="14" y="211"/>
                  </a:cubicBezTo>
                  <a:close/>
                </a:path>
              </a:pathLst>
            </a:custGeom>
            <a:solidFill>
              <a:srgbClr val="B2AF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08">
              <a:extLst>
                <a:ext uri="{FF2B5EF4-FFF2-40B4-BE49-F238E27FC236}">
                  <a16:creationId xmlns:a16="http://schemas.microsoft.com/office/drawing/2014/main" id="{C0C87BB2-F908-45BA-961A-4E9EB1F594BB}"/>
                </a:ext>
              </a:extLst>
            </p:cNvPr>
            <p:cNvSpPr>
              <a:spLocks/>
            </p:cNvSpPr>
            <p:nvPr/>
          </p:nvSpPr>
          <p:spPr bwMode="auto">
            <a:xfrm>
              <a:off x="3097213" y="1974851"/>
              <a:ext cx="476250" cy="1354138"/>
            </a:xfrm>
            <a:custGeom>
              <a:avLst/>
              <a:gdLst>
                <a:gd name="T0" fmla="*/ 55 w 127"/>
                <a:gd name="T1" fmla="*/ 1 h 360"/>
                <a:gd name="T2" fmla="*/ 0 w 127"/>
                <a:gd name="T3" fmla="*/ 360 h 360"/>
                <a:gd name="T4" fmla="*/ 126 w 127"/>
                <a:gd name="T5" fmla="*/ 218 h 360"/>
                <a:gd name="T6" fmla="*/ 75 w 127"/>
                <a:gd name="T7" fmla="*/ 0 h 360"/>
                <a:gd name="T8" fmla="*/ 55 w 127"/>
                <a:gd name="T9" fmla="*/ 1 h 360"/>
              </a:gdLst>
              <a:ahLst/>
              <a:cxnLst>
                <a:cxn ang="0">
                  <a:pos x="T0" y="T1"/>
                </a:cxn>
                <a:cxn ang="0">
                  <a:pos x="T2" y="T3"/>
                </a:cxn>
                <a:cxn ang="0">
                  <a:pos x="T4" y="T5"/>
                </a:cxn>
                <a:cxn ang="0">
                  <a:pos x="T6" y="T7"/>
                </a:cxn>
                <a:cxn ang="0">
                  <a:pos x="T8" y="T9"/>
                </a:cxn>
              </a:cxnLst>
              <a:rect l="0" t="0" r="r" b="b"/>
              <a:pathLst>
                <a:path w="127" h="360">
                  <a:moveTo>
                    <a:pt x="55" y="1"/>
                  </a:moveTo>
                  <a:cubicBezTo>
                    <a:pt x="55" y="1"/>
                    <a:pt x="22" y="318"/>
                    <a:pt x="0" y="360"/>
                  </a:cubicBezTo>
                  <a:cubicBezTo>
                    <a:pt x="0" y="360"/>
                    <a:pt x="127" y="319"/>
                    <a:pt x="126" y="218"/>
                  </a:cubicBezTo>
                  <a:cubicBezTo>
                    <a:pt x="126" y="117"/>
                    <a:pt x="75" y="0"/>
                    <a:pt x="75" y="0"/>
                  </a:cubicBezTo>
                  <a:lnTo>
                    <a:pt x="55" y="1"/>
                  </a:lnTo>
                  <a:close/>
                </a:path>
              </a:pathLst>
            </a:custGeom>
            <a:solidFill>
              <a:srgbClr val="C6C2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09">
              <a:extLst>
                <a:ext uri="{FF2B5EF4-FFF2-40B4-BE49-F238E27FC236}">
                  <a16:creationId xmlns:a16="http://schemas.microsoft.com/office/drawing/2014/main" id="{B7E5498F-8F03-4BC3-83F7-5D3DBDE5947F}"/>
                </a:ext>
              </a:extLst>
            </p:cNvPr>
            <p:cNvSpPr>
              <a:spLocks/>
            </p:cNvSpPr>
            <p:nvPr/>
          </p:nvSpPr>
          <p:spPr bwMode="auto">
            <a:xfrm>
              <a:off x="3317875" y="2005013"/>
              <a:ext cx="252412" cy="749300"/>
            </a:xfrm>
            <a:custGeom>
              <a:avLst/>
              <a:gdLst>
                <a:gd name="T0" fmla="*/ 67 w 67"/>
                <a:gd name="T1" fmla="*/ 199 h 199"/>
                <a:gd name="T2" fmla="*/ 19 w 67"/>
                <a:gd name="T3" fmla="*/ 0 h 199"/>
                <a:gd name="T4" fmla="*/ 0 w 67"/>
                <a:gd name="T5" fmla="*/ 86 h 199"/>
                <a:gd name="T6" fmla="*/ 28 w 67"/>
                <a:gd name="T7" fmla="*/ 85 h 199"/>
                <a:gd name="T8" fmla="*/ 14 w 67"/>
                <a:gd name="T9" fmla="*/ 160 h 199"/>
                <a:gd name="T10" fmla="*/ 67 w 67"/>
                <a:gd name="T11" fmla="*/ 199 h 199"/>
              </a:gdLst>
              <a:ahLst/>
              <a:cxnLst>
                <a:cxn ang="0">
                  <a:pos x="T0" y="T1"/>
                </a:cxn>
                <a:cxn ang="0">
                  <a:pos x="T2" y="T3"/>
                </a:cxn>
                <a:cxn ang="0">
                  <a:pos x="T4" y="T5"/>
                </a:cxn>
                <a:cxn ang="0">
                  <a:pos x="T6" y="T7"/>
                </a:cxn>
                <a:cxn ang="0">
                  <a:pos x="T8" y="T9"/>
                </a:cxn>
                <a:cxn ang="0">
                  <a:pos x="T10" y="T11"/>
                </a:cxn>
              </a:cxnLst>
              <a:rect l="0" t="0" r="r" b="b"/>
              <a:pathLst>
                <a:path w="67" h="199">
                  <a:moveTo>
                    <a:pt x="67" y="199"/>
                  </a:moveTo>
                  <a:cubicBezTo>
                    <a:pt x="64" y="116"/>
                    <a:pt x="30" y="26"/>
                    <a:pt x="19" y="0"/>
                  </a:cubicBezTo>
                  <a:cubicBezTo>
                    <a:pt x="19" y="0"/>
                    <a:pt x="9" y="72"/>
                    <a:pt x="0" y="86"/>
                  </a:cubicBezTo>
                  <a:cubicBezTo>
                    <a:pt x="0" y="86"/>
                    <a:pt x="18" y="90"/>
                    <a:pt x="28" y="85"/>
                  </a:cubicBezTo>
                  <a:cubicBezTo>
                    <a:pt x="28" y="85"/>
                    <a:pt x="23" y="137"/>
                    <a:pt x="14" y="160"/>
                  </a:cubicBezTo>
                  <a:cubicBezTo>
                    <a:pt x="14" y="160"/>
                    <a:pt x="59" y="152"/>
                    <a:pt x="67" y="199"/>
                  </a:cubicBez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10">
              <a:extLst>
                <a:ext uri="{FF2B5EF4-FFF2-40B4-BE49-F238E27FC236}">
                  <a16:creationId xmlns:a16="http://schemas.microsoft.com/office/drawing/2014/main" id="{3D9182C7-9BF5-45E3-96B4-6AE668906EA6}"/>
                </a:ext>
              </a:extLst>
            </p:cNvPr>
            <p:cNvSpPr>
              <a:spLocks/>
            </p:cNvSpPr>
            <p:nvPr/>
          </p:nvSpPr>
          <p:spPr bwMode="auto">
            <a:xfrm>
              <a:off x="3971925" y="2738438"/>
              <a:ext cx="271462" cy="527050"/>
            </a:xfrm>
            <a:custGeom>
              <a:avLst/>
              <a:gdLst>
                <a:gd name="T0" fmla="*/ 57 w 72"/>
                <a:gd name="T1" fmla="*/ 0 h 140"/>
                <a:gd name="T2" fmla="*/ 60 w 72"/>
                <a:gd name="T3" fmla="*/ 82 h 140"/>
                <a:gd name="T4" fmla="*/ 17 w 72"/>
                <a:gd name="T5" fmla="*/ 134 h 140"/>
                <a:gd name="T6" fmla="*/ 26 w 72"/>
                <a:gd name="T7" fmla="*/ 87 h 140"/>
                <a:gd name="T8" fmla="*/ 16 w 72"/>
                <a:gd name="T9" fmla="*/ 86 h 140"/>
                <a:gd name="T10" fmla="*/ 17 w 72"/>
                <a:gd name="T11" fmla="*/ 26 h 140"/>
                <a:gd name="T12" fmla="*/ 57 w 72"/>
                <a:gd name="T13" fmla="*/ 0 h 140"/>
              </a:gdLst>
              <a:ahLst/>
              <a:cxnLst>
                <a:cxn ang="0">
                  <a:pos x="T0" y="T1"/>
                </a:cxn>
                <a:cxn ang="0">
                  <a:pos x="T2" y="T3"/>
                </a:cxn>
                <a:cxn ang="0">
                  <a:pos x="T4" y="T5"/>
                </a:cxn>
                <a:cxn ang="0">
                  <a:pos x="T6" y="T7"/>
                </a:cxn>
                <a:cxn ang="0">
                  <a:pos x="T8" y="T9"/>
                </a:cxn>
                <a:cxn ang="0">
                  <a:pos x="T10" y="T11"/>
                </a:cxn>
                <a:cxn ang="0">
                  <a:pos x="T12" y="T13"/>
                </a:cxn>
              </a:cxnLst>
              <a:rect l="0" t="0" r="r" b="b"/>
              <a:pathLst>
                <a:path w="72" h="140">
                  <a:moveTo>
                    <a:pt x="57" y="0"/>
                  </a:moveTo>
                  <a:cubicBezTo>
                    <a:pt x="57" y="0"/>
                    <a:pt x="72" y="46"/>
                    <a:pt x="60" y="82"/>
                  </a:cubicBezTo>
                  <a:cubicBezTo>
                    <a:pt x="48" y="118"/>
                    <a:pt x="34" y="140"/>
                    <a:pt x="17" y="134"/>
                  </a:cubicBezTo>
                  <a:cubicBezTo>
                    <a:pt x="0" y="128"/>
                    <a:pt x="25" y="90"/>
                    <a:pt x="26" y="87"/>
                  </a:cubicBezTo>
                  <a:cubicBezTo>
                    <a:pt x="26" y="87"/>
                    <a:pt x="19" y="92"/>
                    <a:pt x="16" y="86"/>
                  </a:cubicBezTo>
                  <a:cubicBezTo>
                    <a:pt x="13" y="80"/>
                    <a:pt x="11" y="55"/>
                    <a:pt x="17" y="26"/>
                  </a:cubicBezTo>
                  <a:lnTo>
                    <a:pt x="57" y="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11">
              <a:extLst>
                <a:ext uri="{FF2B5EF4-FFF2-40B4-BE49-F238E27FC236}">
                  <a16:creationId xmlns:a16="http://schemas.microsoft.com/office/drawing/2014/main" id="{73197207-3B80-466A-8E5F-37B6BDD49CC2}"/>
                </a:ext>
              </a:extLst>
            </p:cNvPr>
            <p:cNvSpPr>
              <a:spLocks/>
            </p:cNvSpPr>
            <p:nvPr/>
          </p:nvSpPr>
          <p:spPr bwMode="auto">
            <a:xfrm>
              <a:off x="4051300" y="2987676"/>
              <a:ext cx="79375" cy="115888"/>
            </a:xfrm>
            <a:custGeom>
              <a:avLst/>
              <a:gdLst>
                <a:gd name="T0" fmla="*/ 0 w 21"/>
                <a:gd name="T1" fmla="*/ 31 h 31"/>
                <a:gd name="T2" fmla="*/ 5 w 21"/>
                <a:gd name="T3" fmla="*/ 21 h 31"/>
                <a:gd name="T4" fmla="*/ 15 w 21"/>
                <a:gd name="T5" fmla="*/ 0 h 31"/>
                <a:gd name="T6" fmla="*/ 0 w 21"/>
                <a:gd name="T7" fmla="*/ 31 h 31"/>
              </a:gdLst>
              <a:ahLst/>
              <a:cxnLst>
                <a:cxn ang="0">
                  <a:pos x="T0" y="T1"/>
                </a:cxn>
                <a:cxn ang="0">
                  <a:pos x="T2" y="T3"/>
                </a:cxn>
                <a:cxn ang="0">
                  <a:pos x="T4" y="T5"/>
                </a:cxn>
                <a:cxn ang="0">
                  <a:pos x="T6" y="T7"/>
                </a:cxn>
              </a:cxnLst>
              <a:rect l="0" t="0" r="r" b="b"/>
              <a:pathLst>
                <a:path w="21" h="31">
                  <a:moveTo>
                    <a:pt x="0" y="31"/>
                  </a:moveTo>
                  <a:cubicBezTo>
                    <a:pt x="2" y="26"/>
                    <a:pt x="5" y="22"/>
                    <a:pt x="5" y="21"/>
                  </a:cubicBezTo>
                  <a:cubicBezTo>
                    <a:pt x="5" y="21"/>
                    <a:pt x="13" y="17"/>
                    <a:pt x="15" y="0"/>
                  </a:cubicBezTo>
                  <a:cubicBezTo>
                    <a:pt x="15" y="0"/>
                    <a:pt x="21" y="26"/>
                    <a:pt x="0" y="31"/>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2">
              <a:extLst>
                <a:ext uri="{FF2B5EF4-FFF2-40B4-BE49-F238E27FC236}">
                  <a16:creationId xmlns:a16="http://schemas.microsoft.com/office/drawing/2014/main" id="{89E5BF7C-A9AD-4150-92FF-A9BA059B8155}"/>
                </a:ext>
              </a:extLst>
            </p:cNvPr>
            <p:cNvSpPr>
              <a:spLocks/>
            </p:cNvSpPr>
            <p:nvPr/>
          </p:nvSpPr>
          <p:spPr bwMode="auto">
            <a:xfrm>
              <a:off x="3836988" y="1979613"/>
              <a:ext cx="376237" cy="898525"/>
            </a:xfrm>
            <a:custGeom>
              <a:avLst/>
              <a:gdLst>
                <a:gd name="T0" fmla="*/ 10 w 100"/>
                <a:gd name="T1" fmla="*/ 0 h 239"/>
                <a:gd name="T2" fmla="*/ 58 w 100"/>
                <a:gd name="T3" fmla="*/ 83 h 239"/>
                <a:gd name="T4" fmla="*/ 99 w 100"/>
                <a:gd name="T5" fmla="*/ 207 h 239"/>
                <a:gd name="T6" fmla="*/ 39 w 100"/>
                <a:gd name="T7" fmla="*/ 237 h 239"/>
                <a:gd name="T8" fmla="*/ 0 w 100"/>
                <a:gd name="T9" fmla="*/ 13 h 239"/>
                <a:gd name="T10" fmla="*/ 10 w 100"/>
                <a:gd name="T11" fmla="*/ 0 h 239"/>
              </a:gdLst>
              <a:ahLst/>
              <a:cxnLst>
                <a:cxn ang="0">
                  <a:pos x="T0" y="T1"/>
                </a:cxn>
                <a:cxn ang="0">
                  <a:pos x="T2" y="T3"/>
                </a:cxn>
                <a:cxn ang="0">
                  <a:pos x="T4" y="T5"/>
                </a:cxn>
                <a:cxn ang="0">
                  <a:pos x="T6" y="T7"/>
                </a:cxn>
                <a:cxn ang="0">
                  <a:pos x="T8" y="T9"/>
                </a:cxn>
                <a:cxn ang="0">
                  <a:pos x="T10" y="T11"/>
                </a:cxn>
              </a:cxnLst>
              <a:rect l="0" t="0" r="r" b="b"/>
              <a:pathLst>
                <a:path w="100" h="239">
                  <a:moveTo>
                    <a:pt x="10" y="0"/>
                  </a:moveTo>
                  <a:cubicBezTo>
                    <a:pt x="10" y="0"/>
                    <a:pt x="30" y="10"/>
                    <a:pt x="58" y="83"/>
                  </a:cubicBezTo>
                  <a:cubicBezTo>
                    <a:pt x="76" y="127"/>
                    <a:pt x="100" y="179"/>
                    <a:pt x="99" y="207"/>
                  </a:cubicBezTo>
                  <a:cubicBezTo>
                    <a:pt x="98" y="218"/>
                    <a:pt x="50" y="239"/>
                    <a:pt x="39" y="237"/>
                  </a:cubicBezTo>
                  <a:cubicBezTo>
                    <a:pt x="0" y="13"/>
                    <a:pt x="0" y="13"/>
                    <a:pt x="0" y="13"/>
                  </a:cubicBezTo>
                  <a:lnTo>
                    <a:pt x="10" y="0"/>
                  </a:lnTo>
                  <a:close/>
                </a:path>
              </a:pathLst>
            </a:custGeom>
            <a:solidFill>
              <a:srgbClr val="C6C2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13">
              <a:extLst>
                <a:ext uri="{FF2B5EF4-FFF2-40B4-BE49-F238E27FC236}">
                  <a16:creationId xmlns:a16="http://schemas.microsoft.com/office/drawing/2014/main" id="{49339E66-43BC-4597-A16C-95153E269C68}"/>
                </a:ext>
              </a:extLst>
            </p:cNvPr>
            <p:cNvSpPr>
              <a:spLocks/>
            </p:cNvSpPr>
            <p:nvPr/>
          </p:nvSpPr>
          <p:spPr bwMode="auto">
            <a:xfrm>
              <a:off x="3886200" y="2076451"/>
              <a:ext cx="153987" cy="793750"/>
            </a:xfrm>
            <a:custGeom>
              <a:avLst/>
              <a:gdLst>
                <a:gd name="T0" fmla="*/ 26 w 41"/>
                <a:gd name="T1" fmla="*/ 211 h 211"/>
                <a:gd name="T2" fmla="*/ 0 w 41"/>
                <a:gd name="T3" fmla="*/ 0 h 211"/>
                <a:gd name="T4" fmla="*/ 41 w 41"/>
                <a:gd name="T5" fmla="*/ 208 h 211"/>
                <a:gd name="T6" fmla="*/ 26 w 41"/>
                <a:gd name="T7" fmla="*/ 211 h 211"/>
              </a:gdLst>
              <a:ahLst/>
              <a:cxnLst>
                <a:cxn ang="0">
                  <a:pos x="T0" y="T1"/>
                </a:cxn>
                <a:cxn ang="0">
                  <a:pos x="T2" y="T3"/>
                </a:cxn>
                <a:cxn ang="0">
                  <a:pos x="T4" y="T5"/>
                </a:cxn>
                <a:cxn ang="0">
                  <a:pos x="T6" y="T7"/>
                </a:cxn>
              </a:cxnLst>
              <a:rect l="0" t="0" r="r" b="b"/>
              <a:pathLst>
                <a:path w="41" h="211">
                  <a:moveTo>
                    <a:pt x="26" y="211"/>
                  </a:moveTo>
                  <a:cubicBezTo>
                    <a:pt x="0" y="0"/>
                    <a:pt x="0" y="0"/>
                    <a:pt x="0" y="0"/>
                  </a:cubicBezTo>
                  <a:cubicBezTo>
                    <a:pt x="41" y="208"/>
                    <a:pt x="41" y="208"/>
                    <a:pt x="41" y="208"/>
                  </a:cubicBezTo>
                  <a:cubicBezTo>
                    <a:pt x="35" y="210"/>
                    <a:pt x="30" y="211"/>
                    <a:pt x="26" y="211"/>
                  </a:cubicBezTo>
                  <a:close/>
                </a:path>
              </a:pathLst>
            </a:custGeom>
            <a:solidFill>
              <a:srgbClr val="B2AF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14">
              <a:extLst>
                <a:ext uri="{FF2B5EF4-FFF2-40B4-BE49-F238E27FC236}">
                  <a16:creationId xmlns:a16="http://schemas.microsoft.com/office/drawing/2014/main" id="{89C10DF9-FBFD-4A4C-BF9E-471E47C34124}"/>
                </a:ext>
              </a:extLst>
            </p:cNvPr>
            <p:cNvSpPr>
              <a:spLocks/>
            </p:cNvSpPr>
            <p:nvPr/>
          </p:nvSpPr>
          <p:spPr bwMode="auto">
            <a:xfrm>
              <a:off x="3603625" y="1974851"/>
              <a:ext cx="477837" cy="1354138"/>
            </a:xfrm>
            <a:custGeom>
              <a:avLst/>
              <a:gdLst>
                <a:gd name="T0" fmla="*/ 72 w 127"/>
                <a:gd name="T1" fmla="*/ 1 h 360"/>
                <a:gd name="T2" fmla="*/ 127 w 127"/>
                <a:gd name="T3" fmla="*/ 360 h 360"/>
                <a:gd name="T4" fmla="*/ 1 w 127"/>
                <a:gd name="T5" fmla="*/ 218 h 360"/>
                <a:gd name="T6" fmla="*/ 52 w 127"/>
                <a:gd name="T7" fmla="*/ 0 h 360"/>
                <a:gd name="T8" fmla="*/ 72 w 127"/>
                <a:gd name="T9" fmla="*/ 1 h 360"/>
              </a:gdLst>
              <a:ahLst/>
              <a:cxnLst>
                <a:cxn ang="0">
                  <a:pos x="T0" y="T1"/>
                </a:cxn>
                <a:cxn ang="0">
                  <a:pos x="T2" y="T3"/>
                </a:cxn>
                <a:cxn ang="0">
                  <a:pos x="T4" y="T5"/>
                </a:cxn>
                <a:cxn ang="0">
                  <a:pos x="T6" y="T7"/>
                </a:cxn>
                <a:cxn ang="0">
                  <a:pos x="T8" y="T9"/>
                </a:cxn>
              </a:cxnLst>
              <a:rect l="0" t="0" r="r" b="b"/>
              <a:pathLst>
                <a:path w="127" h="360">
                  <a:moveTo>
                    <a:pt x="72" y="1"/>
                  </a:moveTo>
                  <a:cubicBezTo>
                    <a:pt x="72" y="1"/>
                    <a:pt x="105" y="318"/>
                    <a:pt x="127" y="360"/>
                  </a:cubicBezTo>
                  <a:cubicBezTo>
                    <a:pt x="127" y="360"/>
                    <a:pt x="0" y="319"/>
                    <a:pt x="1" y="218"/>
                  </a:cubicBezTo>
                  <a:cubicBezTo>
                    <a:pt x="1" y="117"/>
                    <a:pt x="52" y="0"/>
                    <a:pt x="52" y="0"/>
                  </a:cubicBezTo>
                  <a:lnTo>
                    <a:pt x="72" y="1"/>
                  </a:lnTo>
                  <a:close/>
                </a:path>
              </a:pathLst>
            </a:custGeom>
            <a:solidFill>
              <a:srgbClr val="C6C2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15">
              <a:extLst>
                <a:ext uri="{FF2B5EF4-FFF2-40B4-BE49-F238E27FC236}">
                  <a16:creationId xmlns:a16="http://schemas.microsoft.com/office/drawing/2014/main" id="{0D355BA3-D19D-4E56-8EC6-2B025649F06C}"/>
                </a:ext>
              </a:extLst>
            </p:cNvPr>
            <p:cNvSpPr>
              <a:spLocks/>
            </p:cNvSpPr>
            <p:nvPr/>
          </p:nvSpPr>
          <p:spPr bwMode="auto">
            <a:xfrm>
              <a:off x="3608388" y="2005013"/>
              <a:ext cx="250825" cy="749300"/>
            </a:xfrm>
            <a:custGeom>
              <a:avLst/>
              <a:gdLst>
                <a:gd name="T0" fmla="*/ 0 w 67"/>
                <a:gd name="T1" fmla="*/ 199 h 199"/>
                <a:gd name="T2" fmla="*/ 48 w 67"/>
                <a:gd name="T3" fmla="*/ 0 h 199"/>
                <a:gd name="T4" fmla="*/ 67 w 67"/>
                <a:gd name="T5" fmla="*/ 86 h 199"/>
                <a:gd name="T6" fmla="*/ 39 w 67"/>
                <a:gd name="T7" fmla="*/ 85 h 199"/>
                <a:gd name="T8" fmla="*/ 53 w 67"/>
                <a:gd name="T9" fmla="*/ 160 h 199"/>
                <a:gd name="T10" fmla="*/ 0 w 67"/>
                <a:gd name="T11" fmla="*/ 199 h 199"/>
              </a:gdLst>
              <a:ahLst/>
              <a:cxnLst>
                <a:cxn ang="0">
                  <a:pos x="T0" y="T1"/>
                </a:cxn>
                <a:cxn ang="0">
                  <a:pos x="T2" y="T3"/>
                </a:cxn>
                <a:cxn ang="0">
                  <a:pos x="T4" y="T5"/>
                </a:cxn>
                <a:cxn ang="0">
                  <a:pos x="T6" y="T7"/>
                </a:cxn>
                <a:cxn ang="0">
                  <a:pos x="T8" y="T9"/>
                </a:cxn>
                <a:cxn ang="0">
                  <a:pos x="T10" y="T11"/>
                </a:cxn>
              </a:cxnLst>
              <a:rect l="0" t="0" r="r" b="b"/>
              <a:pathLst>
                <a:path w="67" h="199">
                  <a:moveTo>
                    <a:pt x="0" y="199"/>
                  </a:moveTo>
                  <a:cubicBezTo>
                    <a:pt x="3" y="116"/>
                    <a:pt x="37" y="26"/>
                    <a:pt x="48" y="0"/>
                  </a:cubicBezTo>
                  <a:cubicBezTo>
                    <a:pt x="48" y="0"/>
                    <a:pt x="58" y="72"/>
                    <a:pt x="67" y="86"/>
                  </a:cubicBezTo>
                  <a:cubicBezTo>
                    <a:pt x="67" y="86"/>
                    <a:pt x="49" y="90"/>
                    <a:pt x="39" y="85"/>
                  </a:cubicBezTo>
                  <a:cubicBezTo>
                    <a:pt x="39" y="85"/>
                    <a:pt x="44" y="137"/>
                    <a:pt x="53" y="160"/>
                  </a:cubicBezTo>
                  <a:cubicBezTo>
                    <a:pt x="53" y="160"/>
                    <a:pt x="8" y="152"/>
                    <a:pt x="0" y="199"/>
                  </a:cubicBez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16">
              <a:extLst>
                <a:ext uri="{FF2B5EF4-FFF2-40B4-BE49-F238E27FC236}">
                  <a16:creationId xmlns:a16="http://schemas.microsoft.com/office/drawing/2014/main" id="{D139EA95-A078-4FEE-A284-BBA41F9EABB3}"/>
                </a:ext>
              </a:extLst>
            </p:cNvPr>
            <p:cNvSpPr>
              <a:spLocks/>
            </p:cNvSpPr>
            <p:nvPr/>
          </p:nvSpPr>
          <p:spPr bwMode="auto">
            <a:xfrm>
              <a:off x="2668588" y="1125538"/>
              <a:ext cx="296862" cy="511175"/>
            </a:xfrm>
            <a:custGeom>
              <a:avLst/>
              <a:gdLst>
                <a:gd name="T0" fmla="*/ 79 w 79"/>
                <a:gd name="T1" fmla="*/ 37 h 136"/>
                <a:gd name="T2" fmla="*/ 31 w 79"/>
                <a:gd name="T3" fmla="*/ 14 h 136"/>
                <a:gd name="T4" fmla="*/ 77 w 79"/>
                <a:gd name="T5" fmla="*/ 136 h 136"/>
                <a:gd name="T6" fmla="*/ 79 w 79"/>
                <a:gd name="T7" fmla="*/ 37 h 136"/>
              </a:gdLst>
              <a:ahLst/>
              <a:cxnLst>
                <a:cxn ang="0">
                  <a:pos x="T0" y="T1"/>
                </a:cxn>
                <a:cxn ang="0">
                  <a:pos x="T2" y="T3"/>
                </a:cxn>
                <a:cxn ang="0">
                  <a:pos x="T4" y="T5"/>
                </a:cxn>
                <a:cxn ang="0">
                  <a:pos x="T6" y="T7"/>
                </a:cxn>
              </a:cxnLst>
              <a:rect l="0" t="0" r="r" b="b"/>
              <a:pathLst>
                <a:path w="79" h="136">
                  <a:moveTo>
                    <a:pt x="79" y="37"/>
                  </a:moveTo>
                  <a:cubicBezTo>
                    <a:pt x="79" y="37"/>
                    <a:pt x="61" y="0"/>
                    <a:pt x="31" y="14"/>
                  </a:cubicBezTo>
                  <a:cubicBezTo>
                    <a:pt x="0" y="27"/>
                    <a:pt x="8" y="117"/>
                    <a:pt x="77" y="136"/>
                  </a:cubicBezTo>
                  <a:lnTo>
                    <a:pt x="79" y="37"/>
                  </a:lnTo>
                  <a:close/>
                </a:path>
              </a:pathLst>
            </a:custGeom>
            <a:solidFill>
              <a:srgbClr val="F4D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17">
              <a:extLst>
                <a:ext uri="{FF2B5EF4-FFF2-40B4-BE49-F238E27FC236}">
                  <a16:creationId xmlns:a16="http://schemas.microsoft.com/office/drawing/2014/main" id="{2BE9AC3B-899F-4A45-BAD8-5CB4B06B6C71}"/>
                </a:ext>
              </a:extLst>
            </p:cNvPr>
            <p:cNvSpPr>
              <a:spLocks/>
            </p:cNvSpPr>
            <p:nvPr/>
          </p:nvSpPr>
          <p:spPr bwMode="auto">
            <a:xfrm>
              <a:off x="4194175" y="1125538"/>
              <a:ext cx="296862" cy="511175"/>
            </a:xfrm>
            <a:custGeom>
              <a:avLst/>
              <a:gdLst>
                <a:gd name="T0" fmla="*/ 0 w 79"/>
                <a:gd name="T1" fmla="*/ 37 h 136"/>
                <a:gd name="T2" fmla="*/ 48 w 79"/>
                <a:gd name="T3" fmla="*/ 14 h 136"/>
                <a:gd name="T4" fmla="*/ 1 w 79"/>
                <a:gd name="T5" fmla="*/ 136 h 136"/>
                <a:gd name="T6" fmla="*/ 0 w 79"/>
                <a:gd name="T7" fmla="*/ 37 h 136"/>
              </a:gdLst>
              <a:ahLst/>
              <a:cxnLst>
                <a:cxn ang="0">
                  <a:pos x="T0" y="T1"/>
                </a:cxn>
                <a:cxn ang="0">
                  <a:pos x="T2" y="T3"/>
                </a:cxn>
                <a:cxn ang="0">
                  <a:pos x="T4" y="T5"/>
                </a:cxn>
                <a:cxn ang="0">
                  <a:pos x="T6" y="T7"/>
                </a:cxn>
              </a:cxnLst>
              <a:rect l="0" t="0" r="r" b="b"/>
              <a:pathLst>
                <a:path w="79" h="136">
                  <a:moveTo>
                    <a:pt x="0" y="37"/>
                  </a:moveTo>
                  <a:cubicBezTo>
                    <a:pt x="0" y="37"/>
                    <a:pt x="18" y="0"/>
                    <a:pt x="48" y="14"/>
                  </a:cubicBezTo>
                  <a:cubicBezTo>
                    <a:pt x="79" y="27"/>
                    <a:pt x="71" y="117"/>
                    <a:pt x="1" y="136"/>
                  </a:cubicBezTo>
                  <a:lnTo>
                    <a:pt x="0" y="37"/>
                  </a:lnTo>
                  <a:close/>
                </a:path>
              </a:pathLst>
            </a:custGeom>
            <a:solidFill>
              <a:srgbClr val="F4D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18">
              <a:extLst>
                <a:ext uri="{FF2B5EF4-FFF2-40B4-BE49-F238E27FC236}">
                  <a16:creationId xmlns:a16="http://schemas.microsoft.com/office/drawing/2014/main" id="{B6213F86-A551-408C-905B-FB17854E1096}"/>
                </a:ext>
              </a:extLst>
            </p:cNvPr>
            <p:cNvSpPr>
              <a:spLocks/>
            </p:cNvSpPr>
            <p:nvPr/>
          </p:nvSpPr>
          <p:spPr bwMode="auto">
            <a:xfrm>
              <a:off x="2913063" y="1076326"/>
              <a:ext cx="1333500" cy="963613"/>
            </a:xfrm>
            <a:custGeom>
              <a:avLst/>
              <a:gdLst>
                <a:gd name="T0" fmla="*/ 355 w 355"/>
                <a:gd name="T1" fmla="*/ 160 h 256"/>
                <a:gd name="T2" fmla="*/ 305 w 355"/>
                <a:gd name="T3" fmla="*/ 227 h 256"/>
                <a:gd name="T4" fmla="*/ 177 w 355"/>
                <a:gd name="T5" fmla="*/ 256 h 256"/>
                <a:gd name="T6" fmla="*/ 49 w 355"/>
                <a:gd name="T7" fmla="*/ 227 h 256"/>
                <a:gd name="T8" fmla="*/ 0 w 355"/>
                <a:gd name="T9" fmla="*/ 160 h 256"/>
                <a:gd name="T10" fmla="*/ 0 w 355"/>
                <a:gd name="T11" fmla="*/ 0 h 256"/>
                <a:gd name="T12" fmla="*/ 355 w 355"/>
                <a:gd name="T13" fmla="*/ 0 h 256"/>
                <a:gd name="T14" fmla="*/ 355 w 355"/>
                <a:gd name="T15" fmla="*/ 160 h 2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256">
                  <a:moveTo>
                    <a:pt x="355" y="160"/>
                  </a:moveTo>
                  <a:cubicBezTo>
                    <a:pt x="355" y="191"/>
                    <a:pt x="335" y="218"/>
                    <a:pt x="305" y="227"/>
                  </a:cubicBezTo>
                  <a:cubicBezTo>
                    <a:pt x="265" y="240"/>
                    <a:pt x="211" y="256"/>
                    <a:pt x="177" y="256"/>
                  </a:cubicBezTo>
                  <a:cubicBezTo>
                    <a:pt x="144" y="256"/>
                    <a:pt x="89" y="240"/>
                    <a:pt x="49" y="227"/>
                  </a:cubicBezTo>
                  <a:cubicBezTo>
                    <a:pt x="20" y="218"/>
                    <a:pt x="0" y="191"/>
                    <a:pt x="0" y="160"/>
                  </a:cubicBezTo>
                  <a:cubicBezTo>
                    <a:pt x="0" y="0"/>
                    <a:pt x="0" y="0"/>
                    <a:pt x="0" y="0"/>
                  </a:cubicBezTo>
                  <a:cubicBezTo>
                    <a:pt x="355" y="0"/>
                    <a:pt x="355" y="0"/>
                    <a:pt x="355" y="0"/>
                  </a:cubicBezTo>
                  <a:lnTo>
                    <a:pt x="355" y="160"/>
                  </a:lnTo>
                  <a:close/>
                </a:path>
              </a:pathLst>
            </a:custGeom>
            <a:solidFill>
              <a:srgbClr val="F9DA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Oval 419">
              <a:extLst>
                <a:ext uri="{FF2B5EF4-FFF2-40B4-BE49-F238E27FC236}">
                  <a16:creationId xmlns:a16="http://schemas.microsoft.com/office/drawing/2014/main" id="{D9992260-9480-4E63-8765-7AC55255F339}"/>
                </a:ext>
              </a:extLst>
            </p:cNvPr>
            <p:cNvSpPr>
              <a:spLocks noChangeArrowheads="1"/>
            </p:cNvSpPr>
            <p:nvPr/>
          </p:nvSpPr>
          <p:spPr bwMode="auto">
            <a:xfrm>
              <a:off x="3122613" y="1392238"/>
              <a:ext cx="161925" cy="165100"/>
            </a:xfrm>
            <a:prstGeom prst="ellipse">
              <a:avLst/>
            </a:prstGeom>
            <a:solidFill>
              <a:srgbClr val="3A33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20">
              <a:extLst>
                <a:ext uri="{FF2B5EF4-FFF2-40B4-BE49-F238E27FC236}">
                  <a16:creationId xmlns:a16="http://schemas.microsoft.com/office/drawing/2014/main" id="{E202A8C8-1D52-4CC7-90F3-BE9A1C6B394A}"/>
                </a:ext>
              </a:extLst>
            </p:cNvPr>
            <p:cNvSpPr>
              <a:spLocks/>
            </p:cNvSpPr>
            <p:nvPr/>
          </p:nvSpPr>
          <p:spPr bwMode="auto">
            <a:xfrm>
              <a:off x="3175000" y="1403351"/>
              <a:ext cx="79375" cy="49213"/>
            </a:xfrm>
            <a:custGeom>
              <a:avLst/>
              <a:gdLst>
                <a:gd name="T0" fmla="*/ 1 w 21"/>
                <a:gd name="T1" fmla="*/ 4 h 13"/>
                <a:gd name="T2" fmla="*/ 9 w 21"/>
                <a:gd name="T3" fmla="*/ 12 h 13"/>
                <a:gd name="T4" fmla="*/ 20 w 21"/>
                <a:gd name="T5" fmla="*/ 8 h 13"/>
                <a:gd name="T6" fmla="*/ 12 w 21"/>
                <a:gd name="T7" fmla="*/ 1 h 13"/>
                <a:gd name="T8" fmla="*/ 1 w 21"/>
                <a:gd name="T9" fmla="*/ 4 h 13"/>
              </a:gdLst>
              <a:ahLst/>
              <a:cxnLst>
                <a:cxn ang="0">
                  <a:pos x="T0" y="T1"/>
                </a:cxn>
                <a:cxn ang="0">
                  <a:pos x="T2" y="T3"/>
                </a:cxn>
                <a:cxn ang="0">
                  <a:pos x="T4" y="T5"/>
                </a:cxn>
                <a:cxn ang="0">
                  <a:pos x="T6" y="T7"/>
                </a:cxn>
                <a:cxn ang="0">
                  <a:pos x="T8" y="T9"/>
                </a:cxn>
              </a:cxnLst>
              <a:rect l="0" t="0" r="r" b="b"/>
              <a:pathLst>
                <a:path w="21" h="13">
                  <a:moveTo>
                    <a:pt x="1" y="4"/>
                  </a:moveTo>
                  <a:cubicBezTo>
                    <a:pt x="0" y="8"/>
                    <a:pt x="4" y="11"/>
                    <a:pt x="9" y="12"/>
                  </a:cubicBezTo>
                  <a:cubicBezTo>
                    <a:pt x="15" y="13"/>
                    <a:pt x="20" y="12"/>
                    <a:pt x="20" y="8"/>
                  </a:cubicBezTo>
                  <a:cubicBezTo>
                    <a:pt x="21" y="5"/>
                    <a:pt x="17" y="2"/>
                    <a:pt x="12" y="1"/>
                  </a:cubicBezTo>
                  <a:cubicBezTo>
                    <a:pt x="6" y="0"/>
                    <a:pt x="1" y="1"/>
                    <a:pt x="1" y="4"/>
                  </a:cubicBezTo>
                  <a:close/>
                </a:path>
              </a:pathLst>
            </a:custGeom>
            <a:solidFill>
              <a:srgbClr val="E8DF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21">
              <a:extLst>
                <a:ext uri="{FF2B5EF4-FFF2-40B4-BE49-F238E27FC236}">
                  <a16:creationId xmlns:a16="http://schemas.microsoft.com/office/drawing/2014/main" id="{7776203D-8E88-4B5C-AF2B-62A0A2AD8F81}"/>
                </a:ext>
              </a:extLst>
            </p:cNvPr>
            <p:cNvSpPr>
              <a:spLocks/>
            </p:cNvSpPr>
            <p:nvPr/>
          </p:nvSpPr>
          <p:spPr bwMode="auto">
            <a:xfrm>
              <a:off x="3078163" y="1282701"/>
              <a:ext cx="233362" cy="73025"/>
            </a:xfrm>
            <a:custGeom>
              <a:avLst/>
              <a:gdLst>
                <a:gd name="T0" fmla="*/ 14 w 147"/>
                <a:gd name="T1" fmla="*/ 0 h 46"/>
                <a:gd name="T2" fmla="*/ 0 w 147"/>
                <a:gd name="T3" fmla="*/ 41 h 46"/>
                <a:gd name="T4" fmla="*/ 147 w 147"/>
                <a:gd name="T5" fmla="*/ 46 h 46"/>
                <a:gd name="T6" fmla="*/ 132 w 147"/>
                <a:gd name="T7" fmla="*/ 5 h 46"/>
                <a:gd name="T8" fmla="*/ 14 w 147"/>
                <a:gd name="T9" fmla="*/ 0 h 46"/>
              </a:gdLst>
              <a:ahLst/>
              <a:cxnLst>
                <a:cxn ang="0">
                  <a:pos x="T0" y="T1"/>
                </a:cxn>
                <a:cxn ang="0">
                  <a:pos x="T2" y="T3"/>
                </a:cxn>
                <a:cxn ang="0">
                  <a:pos x="T4" y="T5"/>
                </a:cxn>
                <a:cxn ang="0">
                  <a:pos x="T6" y="T7"/>
                </a:cxn>
                <a:cxn ang="0">
                  <a:pos x="T8" y="T9"/>
                </a:cxn>
              </a:cxnLst>
              <a:rect l="0" t="0" r="r" b="b"/>
              <a:pathLst>
                <a:path w="147" h="46">
                  <a:moveTo>
                    <a:pt x="14" y="0"/>
                  </a:moveTo>
                  <a:lnTo>
                    <a:pt x="0" y="41"/>
                  </a:lnTo>
                  <a:lnTo>
                    <a:pt x="147" y="46"/>
                  </a:lnTo>
                  <a:lnTo>
                    <a:pt x="132" y="5"/>
                  </a:lnTo>
                  <a:lnTo>
                    <a:pt x="14" y="0"/>
                  </a:lnTo>
                  <a:close/>
                </a:path>
              </a:pathLst>
            </a:custGeom>
            <a:solidFill>
              <a:srgbClr val="AD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Oval 422">
              <a:extLst>
                <a:ext uri="{FF2B5EF4-FFF2-40B4-BE49-F238E27FC236}">
                  <a16:creationId xmlns:a16="http://schemas.microsoft.com/office/drawing/2014/main" id="{534AEC71-B216-48F9-A11C-AFC69D485788}"/>
                </a:ext>
              </a:extLst>
            </p:cNvPr>
            <p:cNvSpPr>
              <a:spLocks noChangeArrowheads="1"/>
            </p:cNvSpPr>
            <p:nvPr/>
          </p:nvSpPr>
          <p:spPr bwMode="auto">
            <a:xfrm>
              <a:off x="3894138" y="1392238"/>
              <a:ext cx="165100" cy="165100"/>
            </a:xfrm>
            <a:prstGeom prst="ellipse">
              <a:avLst/>
            </a:prstGeom>
            <a:solidFill>
              <a:srgbClr val="3A33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23">
              <a:extLst>
                <a:ext uri="{FF2B5EF4-FFF2-40B4-BE49-F238E27FC236}">
                  <a16:creationId xmlns:a16="http://schemas.microsoft.com/office/drawing/2014/main" id="{4D703639-5B45-4F0A-8502-BDFA33FCD218}"/>
                </a:ext>
              </a:extLst>
            </p:cNvPr>
            <p:cNvSpPr>
              <a:spLocks/>
            </p:cNvSpPr>
            <p:nvPr/>
          </p:nvSpPr>
          <p:spPr bwMode="auto">
            <a:xfrm>
              <a:off x="3946525" y="1403351"/>
              <a:ext cx="79375" cy="49213"/>
            </a:xfrm>
            <a:custGeom>
              <a:avLst/>
              <a:gdLst>
                <a:gd name="T0" fmla="*/ 1 w 21"/>
                <a:gd name="T1" fmla="*/ 4 h 13"/>
                <a:gd name="T2" fmla="*/ 10 w 21"/>
                <a:gd name="T3" fmla="*/ 12 h 13"/>
                <a:gd name="T4" fmla="*/ 21 w 21"/>
                <a:gd name="T5" fmla="*/ 8 h 13"/>
                <a:gd name="T6" fmla="*/ 12 w 21"/>
                <a:gd name="T7" fmla="*/ 1 h 13"/>
                <a:gd name="T8" fmla="*/ 1 w 21"/>
                <a:gd name="T9" fmla="*/ 4 h 13"/>
              </a:gdLst>
              <a:ahLst/>
              <a:cxnLst>
                <a:cxn ang="0">
                  <a:pos x="T0" y="T1"/>
                </a:cxn>
                <a:cxn ang="0">
                  <a:pos x="T2" y="T3"/>
                </a:cxn>
                <a:cxn ang="0">
                  <a:pos x="T4" y="T5"/>
                </a:cxn>
                <a:cxn ang="0">
                  <a:pos x="T6" y="T7"/>
                </a:cxn>
                <a:cxn ang="0">
                  <a:pos x="T8" y="T9"/>
                </a:cxn>
              </a:cxnLst>
              <a:rect l="0" t="0" r="r" b="b"/>
              <a:pathLst>
                <a:path w="21" h="13">
                  <a:moveTo>
                    <a:pt x="1" y="4"/>
                  </a:moveTo>
                  <a:cubicBezTo>
                    <a:pt x="0" y="8"/>
                    <a:pt x="4" y="11"/>
                    <a:pt x="10" y="12"/>
                  </a:cubicBezTo>
                  <a:cubicBezTo>
                    <a:pt x="15" y="13"/>
                    <a:pt x="20" y="12"/>
                    <a:pt x="21" y="8"/>
                  </a:cubicBezTo>
                  <a:cubicBezTo>
                    <a:pt x="21" y="5"/>
                    <a:pt x="17" y="2"/>
                    <a:pt x="12" y="1"/>
                  </a:cubicBezTo>
                  <a:cubicBezTo>
                    <a:pt x="7" y="0"/>
                    <a:pt x="2" y="1"/>
                    <a:pt x="1" y="4"/>
                  </a:cubicBezTo>
                  <a:close/>
                </a:path>
              </a:pathLst>
            </a:custGeom>
            <a:solidFill>
              <a:srgbClr val="E8DF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24">
              <a:extLst>
                <a:ext uri="{FF2B5EF4-FFF2-40B4-BE49-F238E27FC236}">
                  <a16:creationId xmlns:a16="http://schemas.microsoft.com/office/drawing/2014/main" id="{5D004AFE-A9DF-41CC-81E2-2AC7578CF6D7}"/>
                </a:ext>
              </a:extLst>
            </p:cNvPr>
            <p:cNvSpPr>
              <a:spLocks/>
            </p:cNvSpPr>
            <p:nvPr/>
          </p:nvSpPr>
          <p:spPr bwMode="auto">
            <a:xfrm>
              <a:off x="3867150" y="1282701"/>
              <a:ext cx="236537" cy="76200"/>
            </a:xfrm>
            <a:custGeom>
              <a:avLst/>
              <a:gdLst>
                <a:gd name="T0" fmla="*/ 133 w 149"/>
                <a:gd name="T1" fmla="*/ 0 h 48"/>
                <a:gd name="T2" fmla="*/ 149 w 149"/>
                <a:gd name="T3" fmla="*/ 41 h 48"/>
                <a:gd name="T4" fmla="*/ 0 w 149"/>
                <a:gd name="T5" fmla="*/ 48 h 48"/>
                <a:gd name="T6" fmla="*/ 14 w 149"/>
                <a:gd name="T7" fmla="*/ 5 h 48"/>
                <a:gd name="T8" fmla="*/ 133 w 149"/>
                <a:gd name="T9" fmla="*/ 0 h 48"/>
              </a:gdLst>
              <a:ahLst/>
              <a:cxnLst>
                <a:cxn ang="0">
                  <a:pos x="T0" y="T1"/>
                </a:cxn>
                <a:cxn ang="0">
                  <a:pos x="T2" y="T3"/>
                </a:cxn>
                <a:cxn ang="0">
                  <a:pos x="T4" y="T5"/>
                </a:cxn>
                <a:cxn ang="0">
                  <a:pos x="T6" y="T7"/>
                </a:cxn>
                <a:cxn ang="0">
                  <a:pos x="T8" y="T9"/>
                </a:cxn>
              </a:cxnLst>
              <a:rect l="0" t="0" r="r" b="b"/>
              <a:pathLst>
                <a:path w="149" h="48">
                  <a:moveTo>
                    <a:pt x="133" y="0"/>
                  </a:moveTo>
                  <a:lnTo>
                    <a:pt x="149" y="41"/>
                  </a:lnTo>
                  <a:lnTo>
                    <a:pt x="0" y="48"/>
                  </a:lnTo>
                  <a:lnTo>
                    <a:pt x="14" y="5"/>
                  </a:lnTo>
                  <a:lnTo>
                    <a:pt x="133" y="0"/>
                  </a:lnTo>
                  <a:close/>
                </a:path>
              </a:pathLst>
            </a:custGeom>
            <a:solidFill>
              <a:srgbClr val="AD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25">
              <a:extLst>
                <a:ext uri="{FF2B5EF4-FFF2-40B4-BE49-F238E27FC236}">
                  <a16:creationId xmlns:a16="http://schemas.microsoft.com/office/drawing/2014/main" id="{84E0BFC6-7229-44AA-8EF2-B979B7978C21}"/>
                </a:ext>
              </a:extLst>
            </p:cNvPr>
            <p:cNvSpPr>
              <a:spLocks/>
            </p:cNvSpPr>
            <p:nvPr/>
          </p:nvSpPr>
          <p:spPr bwMode="auto">
            <a:xfrm>
              <a:off x="3246438" y="1741488"/>
              <a:ext cx="647700" cy="125413"/>
            </a:xfrm>
            <a:custGeom>
              <a:avLst/>
              <a:gdLst>
                <a:gd name="T0" fmla="*/ 85 w 172"/>
                <a:gd name="T1" fmla="*/ 33 h 33"/>
                <a:gd name="T2" fmla="*/ 36 w 172"/>
                <a:gd name="T3" fmla="*/ 28 h 33"/>
                <a:gd name="T4" fmla="*/ 2 w 172"/>
                <a:gd name="T5" fmla="*/ 14 h 33"/>
                <a:gd name="T6" fmla="*/ 1 w 172"/>
                <a:gd name="T7" fmla="*/ 9 h 33"/>
                <a:gd name="T8" fmla="*/ 6 w 172"/>
                <a:gd name="T9" fmla="*/ 9 h 33"/>
                <a:gd name="T10" fmla="*/ 6 w 172"/>
                <a:gd name="T11" fmla="*/ 9 h 33"/>
                <a:gd name="T12" fmla="*/ 37 w 172"/>
                <a:gd name="T13" fmla="*/ 22 h 33"/>
                <a:gd name="T14" fmla="*/ 105 w 172"/>
                <a:gd name="T15" fmla="*/ 26 h 33"/>
                <a:gd name="T16" fmla="*/ 166 w 172"/>
                <a:gd name="T17" fmla="*/ 1 h 33"/>
                <a:gd name="T18" fmla="*/ 171 w 172"/>
                <a:gd name="T19" fmla="*/ 1 h 33"/>
                <a:gd name="T20" fmla="*/ 171 w 172"/>
                <a:gd name="T21" fmla="*/ 5 h 33"/>
                <a:gd name="T22" fmla="*/ 85 w 172"/>
                <a:gd name="T23"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2" h="33">
                  <a:moveTo>
                    <a:pt x="85" y="33"/>
                  </a:moveTo>
                  <a:cubicBezTo>
                    <a:pt x="68" y="33"/>
                    <a:pt x="51" y="31"/>
                    <a:pt x="36" y="28"/>
                  </a:cubicBezTo>
                  <a:cubicBezTo>
                    <a:pt x="14" y="23"/>
                    <a:pt x="2" y="14"/>
                    <a:pt x="2" y="14"/>
                  </a:cubicBezTo>
                  <a:cubicBezTo>
                    <a:pt x="0" y="12"/>
                    <a:pt x="0" y="10"/>
                    <a:pt x="1" y="9"/>
                  </a:cubicBezTo>
                  <a:cubicBezTo>
                    <a:pt x="2" y="8"/>
                    <a:pt x="4" y="8"/>
                    <a:pt x="6" y="9"/>
                  </a:cubicBezTo>
                  <a:cubicBezTo>
                    <a:pt x="6" y="9"/>
                    <a:pt x="6" y="9"/>
                    <a:pt x="6" y="9"/>
                  </a:cubicBezTo>
                  <a:cubicBezTo>
                    <a:pt x="6" y="9"/>
                    <a:pt x="17" y="18"/>
                    <a:pt x="37" y="22"/>
                  </a:cubicBezTo>
                  <a:cubicBezTo>
                    <a:pt x="59" y="27"/>
                    <a:pt x="84" y="28"/>
                    <a:pt x="105" y="26"/>
                  </a:cubicBezTo>
                  <a:cubicBezTo>
                    <a:pt x="132" y="23"/>
                    <a:pt x="153" y="15"/>
                    <a:pt x="166" y="1"/>
                  </a:cubicBezTo>
                  <a:cubicBezTo>
                    <a:pt x="168" y="0"/>
                    <a:pt x="170" y="0"/>
                    <a:pt x="171" y="1"/>
                  </a:cubicBezTo>
                  <a:cubicBezTo>
                    <a:pt x="172" y="2"/>
                    <a:pt x="172" y="4"/>
                    <a:pt x="171" y="5"/>
                  </a:cubicBezTo>
                  <a:cubicBezTo>
                    <a:pt x="151" y="26"/>
                    <a:pt x="117" y="33"/>
                    <a:pt x="85" y="33"/>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26">
              <a:extLst>
                <a:ext uri="{FF2B5EF4-FFF2-40B4-BE49-F238E27FC236}">
                  <a16:creationId xmlns:a16="http://schemas.microsoft.com/office/drawing/2014/main" id="{AF733854-5E2B-4577-9011-5AFE98BFED0C}"/>
                </a:ext>
              </a:extLst>
            </p:cNvPr>
            <p:cNvSpPr>
              <a:spLocks/>
            </p:cNvSpPr>
            <p:nvPr/>
          </p:nvSpPr>
          <p:spPr bwMode="auto">
            <a:xfrm>
              <a:off x="3397250" y="1595438"/>
              <a:ext cx="354012" cy="68263"/>
            </a:xfrm>
            <a:custGeom>
              <a:avLst/>
              <a:gdLst>
                <a:gd name="T0" fmla="*/ 0 w 94"/>
                <a:gd name="T1" fmla="*/ 0 h 18"/>
                <a:gd name="T2" fmla="*/ 48 w 94"/>
                <a:gd name="T3" fmla="*/ 18 h 18"/>
                <a:gd name="T4" fmla="*/ 94 w 94"/>
                <a:gd name="T5" fmla="*/ 1 h 18"/>
                <a:gd name="T6" fmla="*/ 48 w 94"/>
                <a:gd name="T7" fmla="*/ 11 h 18"/>
                <a:gd name="T8" fmla="*/ 0 w 94"/>
                <a:gd name="T9" fmla="*/ 0 h 18"/>
              </a:gdLst>
              <a:ahLst/>
              <a:cxnLst>
                <a:cxn ang="0">
                  <a:pos x="T0" y="T1"/>
                </a:cxn>
                <a:cxn ang="0">
                  <a:pos x="T2" y="T3"/>
                </a:cxn>
                <a:cxn ang="0">
                  <a:pos x="T4" y="T5"/>
                </a:cxn>
                <a:cxn ang="0">
                  <a:pos x="T6" y="T7"/>
                </a:cxn>
                <a:cxn ang="0">
                  <a:pos x="T8" y="T9"/>
                </a:cxn>
              </a:cxnLst>
              <a:rect l="0" t="0" r="r" b="b"/>
              <a:pathLst>
                <a:path w="94" h="18">
                  <a:moveTo>
                    <a:pt x="0" y="0"/>
                  </a:moveTo>
                  <a:cubicBezTo>
                    <a:pt x="0" y="0"/>
                    <a:pt x="19" y="18"/>
                    <a:pt x="48" y="18"/>
                  </a:cubicBezTo>
                  <a:cubicBezTo>
                    <a:pt x="76" y="18"/>
                    <a:pt x="94" y="1"/>
                    <a:pt x="94" y="1"/>
                  </a:cubicBezTo>
                  <a:cubicBezTo>
                    <a:pt x="94" y="1"/>
                    <a:pt x="75" y="11"/>
                    <a:pt x="48" y="11"/>
                  </a:cubicBezTo>
                  <a:cubicBezTo>
                    <a:pt x="20" y="11"/>
                    <a:pt x="0" y="0"/>
                    <a:pt x="0" y="0"/>
                  </a:cubicBezTo>
                  <a:close/>
                </a:path>
              </a:pathLst>
            </a:custGeom>
            <a:solidFill>
              <a:srgbClr val="EFC4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27">
              <a:extLst>
                <a:ext uri="{FF2B5EF4-FFF2-40B4-BE49-F238E27FC236}">
                  <a16:creationId xmlns:a16="http://schemas.microsoft.com/office/drawing/2014/main" id="{F8CF7294-4810-455F-9F23-217165AE863A}"/>
                </a:ext>
              </a:extLst>
            </p:cNvPr>
            <p:cNvSpPr>
              <a:spLocks/>
            </p:cNvSpPr>
            <p:nvPr/>
          </p:nvSpPr>
          <p:spPr bwMode="auto">
            <a:xfrm>
              <a:off x="2581275" y="350838"/>
              <a:ext cx="1997075" cy="1266825"/>
            </a:xfrm>
            <a:custGeom>
              <a:avLst/>
              <a:gdLst>
                <a:gd name="T0" fmla="*/ 484 w 531"/>
                <a:gd name="T1" fmla="*/ 224 h 337"/>
                <a:gd name="T2" fmla="*/ 265 w 531"/>
                <a:gd name="T3" fmla="*/ 0 h 337"/>
                <a:gd name="T4" fmla="*/ 50 w 531"/>
                <a:gd name="T5" fmla="*/ 222 h 337"/>
                <a:gd name="T6" fmla="*/ 81 w 531"/>
                <a:gd name="T7" fmla="*/ 225 h 337"/>
                <a:gd name="T8" fmla="*/ 88 w 531"/>
                <a:gd name="T9" fmla="*/ 331 h 337"/>
                <a:gd name="T10" fmla="*/ 98 w 531"/>
                <a:gd name="T11" fmla="*/ 337 h 337"/>
                <a:gd name="T12" fmla="*/ 108 w 531"/>
                <a:gd name="T13" fmla="*/ 210 h 337"/>
                <a:gd name="T14" fmla="*/ 253 w 531"/>
                <a:gd name="T15" fmla="*/ 262 h 337"/>
                <a:gd name="T16" fmla="*/ 237 w 531"/>
                <a:gd name="T17" fmla="*/ 226 h 337"/>
                <a:gd name="T18" fmla="*/ 349 w 531"/>
                <a:gd name="T19" fmla="*/ 273 h 337"/>
                <a:gd name="T20" fmla="*/ 331 w 531"/>
                <a:gd name="T21" fmla="*/ 228 h 337"/>
                <a:gd name="T22" fmla="*/ 424 w 531"/>
                <a:gd name="T23" fmla="*/ 255 h 337"/>
                <a:gd name="T24" fmla="*/ 433 w 531"/>
                <a:gd name="T25" fmla="*/ 337 h 337"/>
                <a:gd name="T26" fmla="*/ 443 w 531"/>
                <a:gd name="T27" fmla="*/ 332 h 337"/>
                <a:gd name="T28" fmla="*/ 445 w 531"/>
                <a:gd name="T29" fmla="*/ 229 h 337"/>
                <a:gd name="T30" fmla="*/ 484 w 531"/>
                <a:gd name="T31" fmla="*/ 224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1" h="337">
                  <a:moveTo>
                    <a:pt x="484" y="224"/>
                  </a:moveTo>
                  <a:cubicBezTo>
                    <a:pt x="484" y="224"/>
                    <a:pt x="531" y="0"/>
                    <a:pt x="265" y="0"/>
                  </a:cubicBezTo>
                  <a:cubicBezTo>
                    <a:pt x="0" y="0"/>
                    <a:pt x="50" y="222"/>
                    <a:pt x="50" y="222"/>
                  </a:cubicBezTo>
                  <a:cubicBezTo>
                    <a:pt x="61" y="216"/>
                    <a:pt x="74" y="220"/>
                    <a:pt x="81" y="225"/>
                  </a:cubicBezTo>
                  <a:cubicBezTo>
                    <a:pt x="91" y="234"/>
                    <a:pt x="88" y="331"/>
                    <a:pt x="88" y="331"/>
                  </a:cubicBezTo>
                  <a:cubicBezTo>
                    <a:pt x="98" y="337"/>
                    <a:pt x="98" y="337"/>
                    <a:pt x="98" y="337"/>
                  </a:cubicBezTo>
                  <a:cubicBezTo>
                    <a:pt x="108" y="210"/>
                    <a:pt x="108" y="210"/>
                    <a:pt x="108" y="210"/>
                  </a:cubicBezTo>
                  <a:cubicBezTo>
                    <a:pt x="154" y="234"/>
                    <a:pt x="205" y="252"/>
                    <a:pt x="253" y="262"/>
                  </a:cubicBezTo>
                  <a:cubicBezTo>
                    <a:pt x="245" y="252"/>
                    <a:pt x="239" y="240"/>
                    <a:pt x="237" y="226"/>
                  </a:cubicBezTo>
                  <a:cubicBezTo>
                    <a:pt x="271" y="248"/>
                    <a:pt x="308" y="263"/>
                    <a:pt x="349" y="273"/>
                  </a:cubicBezTo>
                  <a:cubicBezTo>
                    <a:pt x="339" y="260"/>
                    <a:pt x="333" y="244"/>
                    <a:pt x="331" y="228"/>
                  </a:cubicBezTo>
                  <a:cubicBezTo>
                    <a:pt x="358" y="244"/>
                    <a:pt x="386" y="253"/>
                    <a:pt x="424" y="255"/>
                  </a:cubicBezTo>
                  <a:cubicBezTo>
                    <a:pt x="433" y="337"/>
                    <a:pt x="433" y="337"/>
                    <a:pt x="433" y="337"/>
                  </a:cubicBezTo>
                  <a:cubicBezTo>
                    <a:pt x="443" y="332"/>
                    <a:pt x="443" y="332"/>
                    <a:pt x="443" y="332"/>
                  </a:cubicBezTo>
                  <a:cubicBezTo>
                    <a:pt x="443" y="332"/>
                    <a:pt x="437" y="241"/>
                    <a:pt x="445" y="229"/>
                  </a:cubicBezTo>
                  <a:cubicBezTo>
                    <a:pt x="452" y="218"/>
                    <a:pt x="471" y="214"/>
                    <a:pt x="484" y="224"/>
                  </a:cubicBezTo>
                  <a:close/>
                </a:path>
              </a:pathLst>
            </a:custGeom>
            <a:solidFill>
              <a:srgbClr val="C650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83" name="直接箭头连接符 82">
            <a:extLst>
              <a:ext uri="{FF2B5EF4-FFF2-40B4-BE49-F238E27FC236}">
                <a16:creationId xmlns:a16="http://schemas.microsoft.com/office/drawing/2014/main" id="{BCA05A62-F40D-44C8-9336-3CF2CE909D43}"/>
              </a:ext>
            </a:extLst>
          </p:cNvPr>
          <p:cNvCxnSpPr>
            <a:cxnSpLocks/>
          </p:cNvCxnSpPr>
          <p:nvPr/>
        </p:nvCxnSpPr>
        <p:spPr>
          <a:xfrm>
            <a:off x="3216950" y="3111122"/>
            <a:ext cx="2710099" cy="0"/>
          </a:xfrm>
          <a:prstGeom prst="straightConnector1">
            <a:avLst/>
          </a:prstGeom>
          <a:ln w="28575">
            <a:solidFill>
              <a:schemeClr val="accent5">
                <a:lumMod val="7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4" name="文本框 83">
            <a:extLst>
              <a:ext uri="{FF2B5EF4-FFF2-40B4-BE49-F238E27FC236}">
                <a16:creationId xmlns:a16="http://schemas.microsoft.com/office/drawing/2014/main" id="{7B5B266A-1D8F-4498-B9BE-2071DDD5D2C8}"/>
              </a:ext>
            </a:extLst>
          </p:cNvPr>
          <p:cNvSpPr txBox="1"/>
          <p:nvPr/>
        </p:nvSpPr>
        <p:spPr>
          <a:xfrm>
            <a:off x="3707904" y="2718784"/>
            <a:ext cx="1931641" cy="400110"/>
          </a:xfrm>
          <a:prstGeom prst="rect">
            <a:avLst/>
          </a:prstGeom>
          <a:noFill/>
        </p:spPr>
        <p:txBody>
          <a:bodyPr wrap="square" rtlCol="0">
            <a:spAutoFit/>
          </a:bodyPr>
          <a:lstStyle>
            <a:defPPr>
              <a:defRPr lang="zh-CN"/>
            </a:defPPr>
            <a:lvl1pPr algn="ctr">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劳动关系</a:t>
            </a:r>
          </a:p>
        </p:txBody>
      </p:sp>
      <p:sp>
        <p:nvSpPr>
          <p:cNvPr id="85" name="文本框 84">
            <a:extLst>
              <a:ext uri="{FF2B5EF4-FFF2-40B4-BE49-F238E27FC236}">
                <a16:creationId xmlns:a16="http://schemas.microsoft.com/office/drawing/2014/main" id="{8BA29A7C-0733-485F-8141-8E34E873B37B}"/>
              </a:ext>
            </a:extLst>
          </p:cNvPr>
          <p:cNvSpPr txBox="1"/>
          <p:nvPr/>
        </p:nvSpPr>
        <p:spPr>
          <a:xfrm>
            <a:off x="1759440" y="3802116"/>
            <a:ext cx="1246351" cy="400110"/>
          </a:xfrm>
          <a:prstGeom prst="rect">
            <a:avLst/>
          </a:prstGeom>
          <a:noFill/>
        </p:spPr>
        <p:txBody>
          <a:bodyPr wrap="square" rtlCol="0">
            <a:spAutoFit/>
          </a:bodyPr>
          <a:lstStyle>
            <a:defPPr>
              <a:defRPr lang="zh-CN"/>
            </a:defPPr>
            <a:lvl1pPr algn="ctr">
              <a:defRPr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2000" dirty="0"/>
              <a:t>劳动者</a:t>
            </a:r>
          </a:p>
        </p:txBody>
      </p:sp>
      <p:sp>
        <p:nvSpPr>
          <p:cNvPr id="87" name="文本框 86">
            <a:extLst>
              <a:ext uri="{FF2B5EF4-FFF2-40B4-BE49-F238E27FC236}">
                <a16:creationId xmlns:a16="http://schemas.microsoft.com/office/drawing/2014/main" id="{C4CB383E-3406-4854-85A2-B951A6259FE8}"/>
              </a:ext>
            </a:extLst>
          </p:cNvPr>
          <p:cNvSpPr txBox="1"/>
          <p:nvPr/>
        </p:nvSpPr>
        <p:spPr>
          <a:xfrm>
            <a:off x="6241417" y="3802116"/>
            <a:ext cx="1246351" cy="400110"/>
          </a:xfrm>
          <a:prstGeom prst="rect">
            <a:avLst/>
          </a:prstGeom>
          <a:noFill/>
        </p:spPr>
        <p:txBody>
          <a:bodyPr wrap="square" rtlCol="0">
            <a:spAutoFit/>
          </a:bodyPr>
          <a:lstStyle>
            <a:defPPr>
              <a:defRPr lang="zh-CN"/>
            </a:defPPr>
            <a:lvl1pPr algn="ctr">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用人单位</a:t>
            </a:r>
          </a:p>
        </p:txBody>
      </p:sp>
      <p:sp>
        <p:nvSpPr>
          <p:cNvPr id="88" name="文本框 87">
            <a:extLst>
              <a:ext uri="{FF2B5EF4-FFF2-40B4-BE49-F238E27FC236}">
                <a16:creationId xmlns:a16="http://schemas.microsoft.com/office/drawing/2014/main" id="{256D38CB-B60E-40C7-A129-873D49937E13}"/>
              </a:ext>
            </a:extLst>
          </p:cNvPr>
          <p:cNvSpPr txBox="1"/>
          <p:nvPr/>
        </p:nvSpPr>
        <p:spPr>
          <a:xfrm>
            <a:off x="1412432" y="4416060"/>
            <a:ext cx="2031325" cy="338554"/>
          </a:xfrm>
          <a:prstGeom prst="rect">
            <a:avLst/>
          </a:prstGeom>
          <a:solidFill>
            <a:schemeClr val="accent3">
              <a:lumMod val="20000"/>
              <a:lumOff val="80000"/>
            </a:schemeClr>
          </a:solidFill>
        </p:spPr>
        <p:txBody>
          <a:bodyPr wrap="non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有劳动能力的自然人</a:t>
            </a:r>
          </a:p>
        </p:txBody>
      </p:sp>
      <p:sp>
        <p:nvSpPr>
          <p:cNvPr id="91" name="文本框 90">
            <a:extLst>
              <a:ext uri="{FF2B5EF4-FFF2-40B4-BE49-F238E27FC236}">
                <a16:creationId xmlns:a16="http://schemas.microsoft.com/office/drawing/2014/main" id="{CBBE4B3B-19B1-48AF-8753-33313C17A47F}"/>
              </a:ext>
            </a:extLst>
          </p:cNvPr>
          <p:cNvSpPr txBox="1"/>
          <p:nvPr/>
        </p:nvSpPr>
        <p:spPr>
          <a:xfrm>
            <a:off x="5438690" y="4301107"/>
            <a:ext cx="3032050" cy="584775"/>
          </a:xfrm>
          <a:prstGeom prst="rect">
            <a:avLst/>
          </a:prstGeom>
          <a:solidFill>
            <a:schemeClr val="accent3">
              <a:lumMod val="20000"/>
              <a:lumOff val="80000"/>
            </a:schemeClr>
          </a:solidFill>
        </p:spPr>
        <p:txBody>
          <a:bodyPr wrap="square" rtlCol="0">
            <a:sp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zh-CN" dirty="0"/>
              <a:t>企业、事业、机关、团体、民办非企业单位及个体经营组织</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900"/>
                            </p:stCondLst>
                            <p:childTnLst>
                              <p:par>
                                <p:cTn id="13" presetID="22" presetClass="entr" presetSubtype="8"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500"/>
                                        <p:tgtEl>
                                          <p:spTgt spid="34"/>
                                        </p:tgtEl>
                                      </p:cBhvr>
                                    </p:animEffect>
                                  </p:childTnLst>
                                </p:cTn>
                              </p:par>
                            </p:childTnLst>
                          </p:cTn>
                        </p:par>
                        <p:par>
                          <p:cTn id="16" fill="hold">
                            <p:stCondLst>
                              <p:cond delay="1400"/>
                            </p:stCondLst>
                            <p:childTnLst>
                              <p:par>
                                <p:cTn id="17" presetID="10" presetClass="entr" presetSubtype="0"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250"/>
                                        <p:tgtEl>
                                          <p:spTgt spid="49"/>
                                        </p:tgtEl>
                                      </p:cBhvr>
                                    </p:animEffect>
                                  </p:childTnLst>
                                </p:cTn>
                              </p:par>
                              <p:par>
                                <p:cTn id="20" presetID="10" presetClass="entr" presetSubtype="0" fill="hold" nodeType="with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fade">
                                      <p:cBhvr>
                                        <p:cTn id="22" dur="250"/>
                                        <p:tgtEl>
                                          <p:spTgt spid="10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4"/>
                                        </p:tgtEl>
                                        <p:attrNameLst>
                                          <p:attrName>style.visibility</p:attrName>
                                        </p:attrNameLst>
                                      </p:cBhvr>
                                      <p:to>
                                        <p:strVal val="visible"/>
                                      </p:to>
                                    </p:set>
                                    <p:animEffect transition="in" filter="fade">
                                      <p:cBhvr>
                                        <p:cTn id="25" dur="250"/>
                                        <p:tgtEl>
                                          <p:spTgt spid="84"/>
                                        </p:tgtEl>
                                      </p:cBhvr>
                                    </p:animEffect>
                                  </p:childTnLst>
                                </p:cTn>
                              </p:par>
                              <p:par>
                                <p:cTn id="26" presetID="10" presetClass="entr" presetSubtype="0" fill="hold" nodeType="with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fade">
                                      <p:cBhvr>
                                        <p:cTn id="28" dur="250"/>
                                        <p:tgtEl>
                                          <p:spTgt spid="8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85"/>
                                        </p:tgtEl>
                                        <p:attrNameLst>
                                          <p:attrName>style.visibility</p:attrName>
                                        </p:attrNameLst>
                                      </p:cBhvr>
                                      <p:to>
                                        <p:strVal val="visible"/>
                                      </p:to>
                                    </p:set>
                                    <p:animEffect transition="in" filter="fade">
                                      <p:cBhvr>
                                        <p:cTn id="33" dur="500"/>
                                        <p:tgtEl>
                                          <p:spTgt spid="8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8"/>
                                        </p:tgtEl>
                                        <p:attrNameLst>
                                          <p:attrName>style.visibility</p:attrName>
                                        </p:attrNameLst>
                                      </p:cBhvr>
                                      <p:to>
                                        <p:strVal val="visible"/>
                                      </p:to>
                                    </p:set>
                                    <p:animEffect transition="in" filter="fade">
                                      <p:cBhvr>
                                        <p:cTn id="36" dur="500"/>
                                        <p:tgtEl>
                                          <p:spTgt spid="8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87"/>
                                        </p:tgtEl>
                                        <p:attrNameLst>
                                          <p:attrName>style.visibility</p:attrName>
                                        </p:attrNameLst>
                                      </p:cBhvr>
                                      <p:to>
                                        <p:strVal val="visible"/>
                                      </p:to>
                                    </p:set>
                                    <p:animEffect transition="in" filter="fade">
                                      <p:cBhvr>
                                        <p:cTn id="41" dur="500"/>
                                        <p:tgtEl>
                                          <p:spTgt spid="8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91"/>
                                        </p:tgtEl>
                                        <p:attrNameLst>
                                          <p:attrName>style.visibility</p:attrName>
                                        </p:attrNameLst>
                                      </p:cBhvr>
                                      <p:to>
                                        <p:strVal val="visible"/>
                                      </p:to>
                                    </p:set>
                                    <p:animEffect transition="in" filter="fade">
                                      <p:cBhvr>
                                        <p:cTn id="44"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84" grpId="0"/>
      <p:bldP spid="85" grpId="0"/>
      <p:bldP spid="87" grpId="0"/>
      <p:bldP spid="88" grpId="0" animBg="1"/>
      <p:bldP spid="9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6C1DDBE-BA36-4C01-8B37-CAA628072E5C}"/>
              </a:ext>
            </a:extLst>
          </p:cNvPr>
          <p:cNvSpPr txBox="1"/>
          <p:nvPr/>
        </p:nvSpPr>
        <p:spPr>
          <a:xfrm>
            <a:off x="827584" y="195486"/>
            <a:ext cx="5109091" cy="461665"/>
          </a:xfrm>
          <a:prstGeom prst="rect">
            <a:avLst/>
          </a:prstGeom>
        </p:spPr>
        <p:txBody>
          <a:bodyPr lIns="0" rIns="0" anchor="ctr">
            <a:noAutofit/>
          </a:bodyPr>
          <a:lstStyle>
            <a:defPPr>
              <a:defRPr lang="zh-CN"/>
            </a:defPPr>
            <a:lvl1pPr>
              <a:spcBef>
                <a:spcPct val="0"/>
              </a:spcBef>
              <a:buNone/>
              <a:defRPr sz="2400" b="1">
                <a:solidFill>
                  <a:schemeClr val="tx1">
                    <a:lumMod val="75000"/>
                    <a:lumOff val="25000"/>
                  </a:schemeClr>
                </a:solidFill>
                <a:latin typeface="微软雅黑" panose="020B0503020204020204" pitchFamily="34" charset="-122"/>
                <a:ea typeface="微软雅黑" panose="020B0503020204020204" pitchFamily="34" charset="-122"/>
                <a:cs typeface="Open Sans Light" panose="020B0306030504020204" pitchFamily="34" charset="0"/>
              </a:defRPr>
            </a:lvl1pPr>
          </a:lstStyle>
          <a:p>
            <a:r>
              <a:rPr lang="zh-CN" altLang="en-US" sz="2000" dirty="0">
                <a:solidFill>
                  <a:srgbClr val="005DA2"/>
                </a:solidFill>
              </a:rPr>
              <a:t>大学生兼职，能签劳动合同吗？</a:t>
            </a:r>
          </a:p>
        </p:txBody>
      </p:sp>
      <p:grpSp>
        <p:nvGrpSpPr>
          <p:cNvPr id="13" name="组合 12">
            <a:extLst>
              <a:ext uri="{FF2B5EF4-FFF2-40B4-BE49-F238E27FC236}">
                <a16:creationId xmlns:a16="http://schemas.microsoft.com/office/drawing/2014/main" id="{A837FA22-4D29-4636-A37B-9DB7FF45B663}"/>
              </a:ext>
            </a:extLst>
          </p:cNvPr>
          <p:cNvGrpSpPr/>
          <p:nvPr/>
        </p:nvGrpSpPr>
        <p:grpSpPr>
          <a:xfrm>
            <a:off x="815395" y="1063570"/>
            <a:ext cx="7436003" cy="735459"/>
            <a:chOff x="813994" y="1228111"/>
            <a:chExt cx="7436003" cy="735459"/>
          </a:xfrm>
        </p:grpSpPr>
        <p:sp>
          <p:nvSpPr>
            <p:cNvPr id="4" name="文本框 3">
              <a:extLst>
                <a:ext uri="{FF2B5EF4-FFF2-40B4-BE49-F238E27FC236}">
                  <a16:creationId xmlns:a16="http://schemas.microsoft.com/office/drawing/2014/main" id="{81E567CB-B10C-4C48-9A7D-E1DA0CAA2623}"/>
                </a:ext>
              </a:extLst>
            </p:cNvPr>
            <p:cNvSpPr txBox="1"/>
            <p:nvPr/>
          </p:nvSpPr>
          <p:spPr>
            <a:xfrm>
              <a:off x="1284747" y="1411174"/>
              <a:ext cx="6729873" cy="369332"/>
            </a:xfrm>
            <a:prstGeom prst="rect">
              <a:avLst/>
            </a:prstGeom>
            <a:noFill/>
          </p:spPr>
          <p:txBody>
            <a:bodyPr wrap="square">
              <a:spAutoFit/>
            </a:bodyPr>
            <a:lstStyle/>
            <a:p>
              <a:r>
                <a:rPr lang="zh-CN" altLang="zh-CN" sz="1800" b="1" kern="100" dirty="0">
                  <a:effectLst/>
                  <a:latin typeface="微软雅黑" panose="020B0503020204020204" pitchFamily="34" charset="-122"/>
                  <a:ea typeface="微软雅黑" panose="020B0503020204020204" pitchFamily="34" charset="-122"/>
                  <a:cs typeface="Times New Roman" panose="02020603050405020304" pitchFamily="18" charset="0"/>
                </a:rPr>
                <a:t>在校生利用业余时间勤工俭学，不视为就业，未建立劳动关系</a:t>
              </a:r>
              <a:r>
                <a:rPr lang="zh-CN" altLang="en-US" sz="1800" b="1"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b="1" dirty="0">
                <a:latin typeface="微软雅黑" panose="020B0503020204020204" pitchFamily="34" charset="-122"/>
                <a:ea typeface="微软雅黑" panose="020B0503020204020204" pitchFamily="34" charset="-122"/>
              </a:endParaRPr>
            </a:p>
          </p:txBody>
        </p:sp>
        <p:sp>
          <p:nvSpPr>
            <p:cNvPr id="7" name="圆角矩形 26">
              <a:extLst>
                <a:ext uri="{FF2B5EF4-FFF2-40B4-BE49-F238E27FC236}">
                  <a16:creationId xmlns:a16="http://schemas.microsoft.com/office/drawing/2014/main" id="{AF856A8D-659B-4B34-8C22-A5B7EF3CFF15}"/>
                </a:ext>
              </a:extLst>
            </p:cNvPr>
            <p:cNvSpPr/>
            <p:nvPr/>
          </p:nvSpPr>
          <p:spPr>
            <a:xfrm>
              <a:off x="851662" y="1272675"/>
              <a:ext cx="7345680" cy="646331"/>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93">
              <a:extLst>
                <a:ext uri="{FF2B5EF4-FFF2-40B4-BE49-F238E27FC236}">
                  <a16:creationId xmlns:a16="http://schemas.microsoft.com/office/drawing/2014/main" id="{F12F36D1-308A-43B7-9936-13C0324C3336}"/>
                </a:ext>
              </a:extLst>
            </p:cNvPr>
            <p:cNvSpPr/>
            <p:nvPr/>
          </p:nvSpPr>
          <p:spPr>
            <a:xfrm>
              <a:off x="813994" y="1228111"/>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93">
              <a:extLst>
                <a:ext uri="{FF2B5EF4-FFF2-40B4-BE49-F238E27FC236}">
                  <a16:creationId xmlns:a16="http://schemas.microsoft.com/office/drawing/2014/main" id="{79EB6A0D-3221-4299-91D4-E2B0DE81A183}"/>
                </a:ext>
              </a:extLst>
            </p:cNvPr>
            <p:cNvSpPr/>
            <p:nvPr/>
          </p:nvSpPr>
          <p:spPr>
            <a:xfrm rot="10800000">
              <a:off x="7961965" y="167553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id="{0A6601A5-EA3B-41F2-9A45-D2B5A7C55E4C}"/>
              </a:ext>
            </a:extLst>
          </p:cNvPr>
          <p:cNvGrpSpPr/>
          <p:nvPr/>
        </p:nvGrpSpPr>
        <p:grpSpPr>
          <a:xfrm>
            <a:off x="827476" y="1892340"/>
            <a:ext cx="7423922" cy="1241914"/>
            <a:chOff x="820211" y="2238496"/>
            <a:chExt cx="7423922" cy="1241914"/>
          </a:xfrm>
        </p:grpSpPr>
        <p:sp>
          <p:nvSpPr>
            <p:cNvPr id="6" name="文本框 5">
              <a:extLst>
                <a:ext uri="{FF2B5EF4-FFF2-40B4-BE49-F238E27FC236}">
                  <a16:creationId xmlns:a16="http://schemas.microsoft.com/office/drawing/2014/main" id="{7D5862D4-6396-486C-8586-C0FD73A5F2EB}"/>
                </a:ext>
              </a:extLst>
            </p:cNvPr>
            <p:cNvSpPr txBox="1"/>
            <p:nvPr/>
          </p:nvSpPr>
          <p:spPr>
            <a:xfrm>
              <a:off x="1238309" y="2418229"/>
              <a:ext cx="6729873" cy="874407"/>
            </a:xfrm>
            <a:prstGeom prst="rect">
              <a:avLst/>
            </a:prstGeom>
            <a:noFill/>
          </p:spPr>
          <p:txBody>
            <a:bodyPr wrap="square">
              <a:spAutoFit/>
            </a:bodyPr>
            <a:lstStyle>
              <a:defPPr>
                <a:defRPr lang="zh-CN"/>
              </a:defPPr>
              <a:lvl1pPr>
                <a:defRPr b="1" kern="100">
                  <a:effectLst/>
                  <a:latin typeface="微软雅黑" panose="020B0503020204020204" pitchFamily="34" charset="-122"/>
                  <a:ea typeface="微软雅黑" panose="020B0503020204020204" pitchFamily="34" charset="-122"/>
                  <a:cs typeface="Times New Roman" panose="02020603050405020304" pitchFamily="18" charset="0"/>
                </a:defRPr>
              </a:lvl1pPr>
            </a:lstStyle>
            <a:p>
              <a:pPr>
                <a:lnSpc>
                  <a:spcPct val="150000"/>
                </a:lnSpc>
              </a:pPr>
              <a:r>
                <a:rPr lang="zh-CN" altLang="zh-CN" dirty="0"/>
                <a:t>在校大学生以就业为目的进入用人单位，双方用工关系符合劳动关系实质特征，</a:t>
              </a:r>
              <a:r>
                <a:rPr lang="zh-CN" altLang="en-US" dirty="0"/>
                <a:t>属于</a:t>
              </a:r>
              <a:r>
                <a:rPr lang="zh-CN" altLang="zh-CN" dirty="0"/>
                <a:t>劳动关系</a:t>
              </a:r>
              <a:r>
                <a:rPr lang="zh-CN" altLang="en-US" dirty="0"/>
                <a:t>。</a:t>
              </a:r>
            </a:p>
          </p:txBody>
        </p:sp>
        <p:sp>
          <p:nvSpPr>
            <p:cNvPr id="10" name="圆角矩形 26">
              <a:extLst>
                <a:ext uri="{FF2B5EF4-FFF2-40B4-BE49-F238E27FC236}">
                  <a16:creationId xmlns:a16="http://schemas.microsoft.com/office/drawing/2014/main" id="{F72EF134-3E84-48DC-B4AA-0205E6D0EF31}"/>
                </a:ext>
              </a:extLst>
            </p:cNvPr>
            <p:cNvSpPr/>
            <p:nvPr/>
          </p:nvSpPr>
          <p:spPr>
            <a:xfrm>
              <a:off x="857879" y="2283060"/>
              <a:ext cx="7345680" cy="115278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93">
              <a:extLst>
                <a:ext uri="{FF2B5EF4-FFF2-40B4-BE49-F238E27FC236}">
                  <a16:creationId xmlns:a16="http://schemas.microsoft.com/office/drawing/2014/main" id="{F37621DA-7523-4D29-AB4B-1B4B50919D89}"/>
                </a:ext>
              </a:extLst>
            </p:cNvPr>
            <p:cNvSpPr/>
            <p:nvPr/>
          </p:nvSpPr>
          <p:spPr>
            <a:xfrm>
              <a:off x="820211" y="2238496"/>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93">
              <a:extLst>
                <a:ext uri="{FF2B5EF4-FFF2-40B4-BE49-F238E27FC236}">
                  <a16:creationId xmlns:a16="http://schemas.microsoft.com/office/drawing/2014/main" id="{8FE5B7C9-50E9-4C4D-8419-C4AD19D55800}"/>
                </a:ext>
              </a:extLst>
            </p:cNvPr>
            <p:cNvSpPr/>
            <p:nvPr/>
          </p:nvSpPr>
          <p:spPr>
            <a:xfrm rot="10800000">
              <a:off x="7956101" y="319237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28" name="Picture 4">
            <a:extLst>
              <a:ext uri="{FF2B5EF4-FFF2-40B4-BE49-F238E27FC236}">
                <a16:creationId xmlns:a16="http://schemas.microsoft.com/office/drawing/2014/main" id="{63D218CC-49E7-4DA5-BB6B-4587A3C8258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848928" y="3506511"/>
            <a:ext cx="1368151" cy="128109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2180CA1D-9404-426D-BA52-BB78292A45DF}"/>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682077" y="3508301"/>
            <a:ext cx="1569321" cy="127930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D28DB75E-2800-4F38-945B-E787814D86E4}"/>
              </a:ext>
            </a:extLst>
          </p:cNvPr>
          <p:cNvSpPr txBox="1"/>
          <p:nvPr/>
        </p:nvSpPr>
        <p:spPr>
          <a:xfrm>
            <a:off x="2843764" y="3659705"/>
            <a:ext cx="1210588" cy="400110"/>
          </a:xfrm>
          <a:prstGeom prst="rect">
            <a:avLst/>
          </a:prstGeom>
          <a:noFill/>
        </p:spPr>
        <p:txBody>
          <a:bodyPr wrap="none" rtlCol="0">
            <a:spAutoFit/>
          </a:bodyPr>
          <a:lstStyle/>
          <a:p>
            <a:r>
              <a:rPr lang="zh-CN" altLang="en-US" sz="2000" b="1" dirty="0">
                <a:solidFill>
                  <a:srgbClr val="005DA2"/>
                </a:solidFill>
                <a:latin typeface="微软雅黑" panose="020B0503020204020204" pitchFamily="34" charset="-122"/>
                <a:ea typeface="微软雅黑" panose="020B0503020204020204" pitchFamily="34" charset="-122"/>
              </a:rPr>
              <a:t>正规企业</a:t>
            </a:r>
          </a:p>
        </p:txBody>
      </p:sp>
      <p:sp>
        <p:nvSpPr>
          <p:cNvPr id="18" name="文本框 17">
            <a:extLst>
              <a:ext uri="{FF2B5EF4-FFF2-40B4-BE49-F238E27FC236}">
                <a16:creationId xmlns:a16="http://schemas.microsoft.com/office/drawing/2014/main" id="{DAD691D5-1F27-4C15-9783-064FD42EC0A6}"/>
              </a:ext>
            </a:extLst>
          </p:cNvPr>
          <p:cNvSpPr txBox="1"/>
          <p:nvPr/>
        </p:nvSpPr>
        <p:spPr>
          <a:xfrm>
            <a:off x="4708913" y="3659705"/>
            <a:ext cx="1210588" cy="400110"/>
          </a:xfrm>
          <a:prstGeom prst="rect">
            <a:avLst/>
          </a:prstGeom>
          <a:noFill/>
        </p:spPr>
        <p:txBody>
          <a:bodyPr wrap="none" rtlCol="0">
            <a:spAutoFit/>
          </a:bodyPr>
          <a:lstStyle>
            <a:defPPr>
              <a:defRPr lang="zh-CN"/>
            </a:defPPr>
            <a:lvl1pPr>
              <a:defRPr sz="2000" b="1">
                <a:solidFill>
                  <a:srgbClr val="005DA2"/>
                </a:solidFill>
                <a:latin typeface="微软雅黑" panose="020B0503020204020204" pitchFamily="34" charset="-122"/>
                <a:ea typeface="微软雅黑" panose="020B0503020204020204" pitchFamily="34" charset="-122"/>
              </a:defRPr>
            </a:lvl1pPr>
          </a:lstStyle>
          <a:p>
            <a:r>
              <a:rPr lang="zh-CN" altLang="en-US" dirty="0"/>
              <a:t>谨防诈骗</a:t>
            </a:r>
          </a:p>
        </p:txBody>
      </p:sp>
      <p:sp>
        <p:nvSpPr>
          <p:cNvPr id="19" name="文本框 18">
            <a:extLst>
              <a:ext uri="{FF2B5EF4-FFF2-40B4-BE49-F238E27FC236}">
                <a16:creationId xmlns:a16="http://schemas.microsoft.com/office/drawing/2014/main" id="{8D9FDAC1-0CCB-48DB-8EF7-CE533703FEA4}"/>
              </a:ext>
            </a:extLst>
          </p:cNvPr>
          <p:cNvSpPr txBox="1"/>
          <p:nvPr/>
        </p:nvSpPr>
        <p:spPr>
          <a:xfrm>
            <a:off x="2597304" y="4203025"/>
            <a:ext cx="1723549" cy="400110"/>
          </a:xfrm>
          <a:prstGeom prst="rect">
            <a:avLst/>
          </a:prstGeom>
          <a:noFill/>
        </p:spPr>
        <p:txBody>
          <a:bodyPr wrap="none" rtlCol="0">
            <a:spAutoFit/>
          </a:bodyPr>
          <a:lstStyle>
            <a:defPPr>
              <a:defRPr lang="zh-CN"/>
            </a:defPPr>
            <a:lvl1pPr>
              <a:defRPr sz="2000" b="1">
                <a:solidFill>
                  <a:srgbClr val="005DA2"/>
                </a:solidFill>
                <a:latin typeface="微软雅黑" panose="020B0503020204020204" pitchFamily="34" charset="-122"/>
                <a:ea typeface="微软雅黑" panose="020B0503020204020204" pitchFamily="34" charset="-122"/>
              </a:defRPr>
            </a:lvl1pPr>
          </a:lstStyle>
          <a:p>
            <a:r>
              <a:rPr lang="zh-CN" altLang="en-US" dirty="0"/>
              <a:t>谨慎签订协议</a:t>
            </a:r>
          </a:p>
        </p:txBody>
      </p:sp>
      <p:sp>
        <p:nvSpPr>
          <p:cNvPr id="20" name="文本框 19">
            <a:extLst>
              <a:ext uri="{FF2B5EF4-FFF2-40B4-BE49-F238E27FC236}">
                <a16:creationId xmlns:a16="http://schemas.microsoft.com/office/drawing/2014/main" id="{3677F64C-E2CA-43C1-9E6C-902D519CA575}"/>
              </a:ext>
            </a:extLst>
          </p:cNvPr>
          <p:cNvSpPr txBox="1"/>
          <p:nvPr/>
        </p:nvSpPr>
        <p:spPr>
          <a:xfrm>
            <a:off x="4525903" y="4203025"/>
            <a:ext cx="1723549" cy="400110"/>
          </a:xfrm>
          <a:prstGeom prst="rect">
            <a:avLst/>
          </a:prstGeom>
          <a:noFill/>
        </p:spPr>
        <p:txBody>
          <a:bodyPr wrap="none" rtlCol="0">
            <a:spAutoFit/>
          </a:bodyPr>
          <a:lstStyle>
            <a:defPPr>
              <a:defRPr lang="zh-CN"/>
            </a:defPPr>
            <a:lvl1pPr>
              <a:defRPr sz="2000" b="1">
                <a:solidFill>
                  <a:srgbClr val="005DA2"/>
                </a:solidFill>
                <a:latin typeface="微软雅黑" panose="020B0503020204020204" pitchFamily="34" charset="-122"/>
                <a:ea typeface="微软雅黑" panose="020B0503020204020204" pitchFamily="34" charset="-122"/>
              </a:defRPr>
            </a:lvl1pPr>
          </a:lstStyle>
          <a:p>
            <a:r>
              <a:rPr lang="zh-CN" altLang="en-US" dirty="0"/>
              <a:t>注意保存证据</a:t>
            </a:r>
          </a:p>
        </p:txBody>
      </p:sp>
    </p:spTree>
    <p:extLst>
      <p:ext uri="{BB962C8B-B14F-4D97-AF65-F5344CB8AC3E}">
        <p14:creationId xmlns:p14="http://schemas.microsoft.com/office/powerpoint/2010/main" val="1377281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strVal val="#ppt_x"/>
                                          </p:val>
                                        </p:tav>
                                        <p:tav tm="100000">
                                          <p:val>
                                            <p:strVal val="#ppt_x"/>
                                          </p:val>
                                        </p:tav>
                                      </p:tavLst>
                                    </p:anim>
                                    <p:anim calcmode="lin" valueType="num">
                                      <p:cBhvr>
                                        <p:cTn id="18" dur="500" fill="hold"/>
                                        <p:tgtEl>
                                          <p:spTgt spid="1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32"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circle(out)">
                                      <p:cBhvr>
                                        <p:cTn id="28" dur="1000"/>
                                        <p:tgtEl>
                                          <p:spTgt spid="3"/>
                                        </p:tgtEl>
                                      </p:cBhvr>
                                    </p:animEffect>
                                  </p:childTnLst>
                                </p:cTn>
                              </p:par>
                              <p:par>
                                <p:cTn id="29" presetID="6" presetClass="entr" presetSubtype="32"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circle(out)">
                                      <p:cBhvr>
                                        <p:cTn id="31" dur="1000"/>
                                        <p:tgtEl>
                                          <p:spTgt spid="18"/>
                                        </p:tgtEl>
                                      </p:cBhvr>
                                    </p:animEffect>
                                  </p:childTnLst>
                                </p:cTn>
                              </p:par>
                              <p:par>
                                <p:cTn id="32" presetID="6" presetClass="entr" presetSubtype="32"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circle(out)">
                                      <p:cBhvr>
                                        <p:cTn id="34" dur="1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circle(out)">
                                      <p:cBhvr>
                                        <p:cTn id="37"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0786A5D3-C3F9-4F7A-9C6B-FFCEC72A88D0}"/>
              </a:ext>
            </a:extLst>
          </p:cNvPr>
          <p:cNvSpPr txBox="1"/>
          <p:nvPr/>
        </p:nvSpPr>
        <p:spPr>
          <a:xfrm>
            <a:off x="755576" y="123478"/>
            <a:ext cx="3528392" cy="571351"/>
          </a:xfrm>
          <a:prstGeom prst="rect">
            <a:avLst/>
          </a:prstGeom>
        </p:spPr>
        <p:txBody>
          <a:bodyPr lIns="0" rIns="0" anchor="ctr">
            <a:noAutofit/>
          </a:bodyPr>
          <a:lstStyle>
            <a:defPPr>
              <a:defRPr lang="zh-CN"/>
            </a:defPPr>
            <a:lvl1pPr>
              <a:spcBef>
                <a:spcPct val="0"/>
              </a:spcBef>
              <a:buNone/>
              <a:defRPr sz="2400" b="1">
                <a:solidFill>
                  <a:schemeClr val="tx1">
                    <a:lumMod val="75000"/>
                    <a:lumOff val="25000"/>
                  </a:schemeClr>
                </a:solidFill>
                <a:latin typeface="微软雅黑" panose="020B0503020204020204" pitchFamily="34" charset="-122"/>
                <a:ea typeface="微软雅黑" panose="020B0503020204020204" pitchFamily="34" charset="-122"/>
                <a:cs typeface="Open Sans Light" panose="020B0306030504020204" pitchFamily="34" charset="0"/>
              </a:defRPr>
            </a:lvl1pPr>
          </a:lstStyle>
          <a:p>
            <a:r>
              <a:rPr lang="zh-CN" altLang="en-US" dirty="0"/>
              <a:t>二、劳动关系的特征</a:t>
            </a:r>
            <a:endParaRPr lang="en-GB" altLang="zh-CN" dirty="0"/>
          </a:p>
        </p:txBody>
      </p:sp>
      <p:grpSp>
        <p:nvGrpSpPr>
          <p:cNvPr id="18" name="组合 17">
            <a:extLst>
              <a:ext uri="{FF2B5EF4-FFF2-40B4-BE49-F238E27FC236}">
                <a16:creationId xmlns:a16="http://schemas.microsoft.com/office/drawing/2014/main" id="{F7A6E179-6FD5-402A-A1B8-3F08B2426824}"/>
              </a:ext>
            </a:extLst>
          </p:cNvPr>
          <p:cNvGrpSpPr/>
          <p:nvPr/>
        </p:nvGrpSpPr>
        <p:grpSpPr>
          <a:xfrm>
            <a:off x="663431" y="1491630"/>
            <a:ext cx="3620537" cy="716614"/>
            <a:chOff x="830480" y="1705508"/>
            <a:chExt cx="3620537" cy="716614"/>
          </a:xfrm>
        </p:grpSpPr>
        <p:sp>
          <p:nvSpPr>
            <p:cNvPr id="19" name="Shape 2017">
              <a:extLst>
                <a:ext uri="{FF2B5EF4-FFF2-40B4-BE49-F238E27FC236}">
                  <a16:creationId xmlns:a16="http://schemas.microsoft.com/office/drawing/2014/main" id="{F20A7604-499B-4D33-9956-1E1F4BC39C0E}"/>
                </a:ext>
              </a:extLst>
            </p:cNvPr>
            <p:cNvSpPr/>
            <p:nvPr/>
          </p:nvSpPr>
          <p:spPr>
            <a:xfrm>
              <a:off x="1186463" y="1705508"/>
              <a:ext cx="3169513" cy="716614"/>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20" name="Shape 2022">
              <a:extLst>
                <a:ext uri="{FF2B5EF4-FFF2-40B4-BE49-F238E27FC236}">
                  <a16:creationId xmlns:a16="http://schemas.microsoft.com/office/drawing/2014/main" id="{AB2C73C0-0237-4BE3-9D6A-6EB686EC0884}"/>
                </a:ext>
              </a:extLst>
            </p:cNvPr>
            <p:cNvSpPr/>
            <p:nvPr/>
          </p:nvSpPr>
          <p:spPr>
            <a:xfrm>
              <a:off x="1656463" y="1913209"/>
              <a:ext cx="2794554" cy="301211"/>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兼具平等性与隶属性</a:t>
              </a:r>
            </a:p>
          </p:txBody>
        </p:sp>
        <p:sp>
          <p:nvSpPr>
            <p:cNvPr id="21" name="Shape 2029">
              <a:extLst>
                <a:ext uri="{FF2B5EF4-FFF2-40B4-BE49-F238E27FC236}">
                  <a16:creationId xmlns:a16="http://schemas.microsoft.com/office/drawing/2014/main" id="{CB2D6AA3-F9BD-4436-AB47-ACF6D680E8D2}"/>
                </a:ext>
              </a:extLst>
            </p:cNvPr>
            <p:cNvSpPr/>
            <p:nvPr/>
          </p:nvSpPr>
          <p:spPr>
            <a:xfrm>
              <a:off x="830480" y="1705508"/>
              <a:ext cx="716614" cy="716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dirty="0"/>
            </a:p>
          </p:txBody>
        </p:sp>
        <p:sp>
          <p:nvSpPr>
            <p:cNvPr id="22" name="文本框 21">
              <a:extLst>
                <a:ext uri="{FF2B5EF4-FFF2-40B4-BE49-F238E27FC236}">
                  <a16:creationId xmlns:a16="http://schemas.microsoft.com/office/drawing/2014/main" id="{1615815A-DC2D-426E-A782-69213B0A2279}"/>
                </a:ext>
              </a:extLst>
            </p:cNvPr>
            <p:cNvSpPr txBox="1"/>
            <p:nvPr/>
          </p:nvSpPr>
          <p:spPr>
            <a:xfrm>
              <a:off x="951463" y="1879149"/>
              <a:ext cx="470000"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02</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24" name="TextBox 38">
            <a:extLst>
              <a:ext uri="{FF2B5EF4-FFF2-40B4-BE49-F238E27FC236}">
                <a16:creationId xmlns:a16="http://schemas.microsoft.com/office/drawing/2014/main" id="{874B17CA-8B19-4FBD-99BC-A8BE1FC725E1}"/>
              </a:ext>
            </a:extLst>
          </p:cNvPr>
          <p:cNvSpPr txBox="1"/>
          <p:nvPr/>
        </p:nvSpPr>
        <p:spPr>
          <a:xfrm>
            <a:off x="4716016" y="1380503"/>
            <a:ext cx="2151250" cy="304250"/>
          </a:xfrm>
          <a:prstGeom prst="rect">
            <a:avLst/>
          </a:prstGeom>
          <a:noFill/>
        </p:spPr>
        <p:txBody>
          <a:bodyPr wrap="square" lIns="0" tIns="0" rIns="0" bIns="0" rtlCol="0">
            <a:spAutoFit/>
          </a:bodyPr>
          <a:lstStyle/>
          <a:p>
            <a:pPr>
              <a:lnSpc>
                <a:spcPct val="120000"/>
              </a:lnSpc>
            </a:pPr>
            <a:r>
              <a:rPr lang="zh-CN" altLang="en-US" b="1" dirty="0">
                <a:solidFill>
                  <a:schemeClr val="tx2"/>
                </a:solidFill>
                <a:latin typeface="微软雅黑" panose="020B0503020204020204" pitchFamily="34" charset="-122"/>
                <a:ea typeface="微软雅黑" panose="020B0503020204020204" pitchFamily="34" charset="-122"/>
              </a:rPr>
              <a:t>平等自愿、双务有偿</a:t>
            </a:r>
            <a:endParaRPr lang="en-US" altLang="zh-CN" b="1" dirty="0">
              <a:solidFill>
                <a:schemeClr val="tx2"/>
              </a:solidFill>
              <a:latin typeface="微软雅黑" panose="020B0503020204020204" pitchFamily="34" charset="-122"/>
              <a:ea typeface="微软雅黑" panose="020B0503020204020204" pitchFamily="34" charset="-122"/>
            </a:endParaRPr>
          </a:p>
        </p:txBody>
      </p:sp>
      <p:sp>
        <p:nvSpPr>
          <p:cNvPr id="28" name="TextBox 38">
            <a:extLst>
              <a:ext uri="{FF2B5EF4-FFF2-40B4-BE49-F238E27FC236}">
                <a16:creationId xmlns:a16="http://schemas.microsoft.com/office/drawing/2014/main" id="{186DB67F-5BDE-4981-9CFB-7D01ABD79963}"/>
              </a:ext>
            </a:extLst>
          </p:cNvPr>
          <p:cNvSpPr txBox="1"/>
          <p:nvPr/>
        </p:nvSpPr>
        <p:spPr>
          <a:xfrm>
            <a:off x="4716016" y="2000542"/>
            <a:ext cx="3206020" cy="304250"/>
          </a:xfrm>
          <a:prstGeom prst="rect">
            <a:avLst/>
          </a:prstGeom>
          <a:noFill/>
        </p:spPr>
        <p:txBody>
          <a:bodyPr wrap="square" lIns="0" tIns="0" rIns="0" bIns="0" rtlCol="0">
            <a:spAutoFit/>
          </a:bodyPr>
          <a:lstStyle/>
          <a:p>
            <a:pPr>
              <a:lnSpc>
                <a:spcPct val="120000"/>
              </a:lnSpc>
            </a:pPr>
            <a:r>
              <a:rPr lang="zh-CN" altLang="en-US" b="1" dirty="0">
                <a:solidFill>
                  <a:schemeClr val="tx2"/>
                </a:solidFill>
                <a:latin typeface="微软雅黑" panose="020B0503020204020204" pitchFamily="34" charset="-122"/>
                <a:ea typeface="微软雅黑" panose="020B0503020204020204" pitchFamily="34" charset="-122"/>
              </a:rPr>
              <a:t>遵守单位制度、服从单位管理</a:t>
            </a:r>
            <a:endParaRPr lang="en-US" altLang="zh-CN" b="1" dirty="0">
              <a:solidFill>
                <a:schemeClr val="tx2"/>
              </a:solidFill>
              <a:latin typeface="微软雅黑" panose="020B0503020204020204" pitchFamily="34" charset="-122"/>
              <a:ea typeface="微软雅黑" panose="020B0503020204020204" pitchFamily="34" charset="-122"/>
            </a:endParaRPr>
          </a:p>
        </p:txBody>
      </p:sp>
      <p:sp>
        <p:nvSpPr>
          <p:cNvPr id="31" name="Round Same Side Corner Rectangle 67">
            <a:extLst>
              <a:ext uri="{FF2B5EF4-FFF2-40B4-BE49-F238E27FC236}">
                <a16:creationId xmlns:a16="http://schemas.microsoft.com/office/drawing/2014/main" id="{E2B3DCE6-49DE-4BF7-8466-5649ADD9DA39}"/>
              </a:ext>
            </a:extLst>
          </p:cNvPr>
          <p:cNvSpPr/>
          <p:nvPr/>
        </p:nvSpPr>
        <p:spPr>
          <a:xfrm rot="10800000" flipH="1">
            <a:off x="4547156" y="1275606"/>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sp>
        <p:nvSpPr>
          <p:cNvPr id="32" name="Round Same Side Corner Rectangle 67">
            <a:extLst>
              <a:ext uri="{FF2B5EF4-FFF2-40B4-BE49-F238E27FC236}">
                <a16:creationId xmlns:a16="http://schemas.microsoft.com/office/drawing/2014/main" id="{CB6B93BF-A123-441A-8D2A-8C936A22601A}"/>
              </a:ext>
            </a:extLst>
          </p:cNvPr>
          <p:cNvSpPr/>
          <p:nvPr/>
        </p:nvSpPr>
        <p:spPr>
          <a:xfrm rot="10800000" flipH="1">
            <a:off x="4543828" y="1919473"/>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grpSp>
        <p:nvGrpSpPr>
          <p:cNvPr id="33" name="组合 32">
            <a:extLst>
              <a:ext uri="{FF2B5EF4-FFF2-40B4-BE49-F238E27FC236}">
                <a16:creationId xmlns:a16="http://schemas.microsoft.com/office/drawing/2014/main" id="{68F875B7-142C-4EC5-B73B-94E612388EFF}"/>
              </a:ext>
            </a:extLst>
          </p:cNvPr>
          <p:cNvGrpSpPr/>
          <p:nvPr/>
        </p:nvGrpSpPr>
        <p:grpSpPr>
          <a:xfrm>
            <a:off x="663431" y="3391328"/>
            <a:ext cx="3525496" cy="716614"/>
            <a:chOff x="830480" y="1705508"/>
            <a:chExt cx="3525496" cy="716614"/>
          </a:xfrm>
        </p:grpSpPr>
        <p:sp>
          <p:nvSpPr>
            <p:cNvPr id="34" name="Shape 2017">
              <a:extLst>
                <a:ext uri="{FF2B5EF4-FFF2-40B4-BE49-F238E27FC236}">
                  <a16:creationId xmlns:a16="http://schemas.microsoft.com/office/drawing/2014/main" id="{994334FB-8C94-44B4-B2DC-74FB8AF57040}"/>
                </a:ext>
              </a:extLst>
            </p:cNvPr>
            <p:cNvSpPr/>
            <p:nvPr/>
          </p:nvSpPr>
          <p:spPr>
            <a:xfrm>
              <a:off x="1186463" y="1705508"/>
              <a:ext cx="3169513" cy="716614"/>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35" name="Shape 2022">
              <a:extLst>
                <a:ext uri="{FF2B5EF4-FFF2-40B4-BE49-F238E27FC236}">
                  <a16:creationId xmlns:a16="http://schemas.microsoft.com/office/drawing/2014/main" id="{F3F85452-8A94-43E3-B769-D340920255DA}"/>
                </a:ext>
              </a:extLst>
            </p:cNvPr>
            <p:cNvSpPr/>
            <p:nvPr/>
          </p:nvSpPr>
          <p:spPr>
            <a:xfrm>
              <a:off x="1656463" y="1913209"/>
              <a:ext cx="2578530" cy="301211"/>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兼具财产关系属性和</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人身关系属性</a:t>
              </a:r>
            </a:p>
          </p:txBody>
        </p:sp>
        <p:sp>
          <p:nvSpPr>
            <p:cNvPr id="36" name="Shape 2029">
              <a:extLst>
                <a:ext uri="{FF2B5EF4-FFF2-40B4-BE49-F238E27FC236}">
                  <a16:creationId xmlns:a16="http://schemas.microsoft.com/office/drawing/2014/main" id="{BD8D833E-579F-4130-9BC5-27C217F3A032}"/>
                </a:ext>
              </a:extLst>
            </p:cNvPr>
            <p:cNvSpPr/>
            <p:nvPr/>
          </p:nvSpPr>
          <p:spPr>
            <a:xfrm>
              <a:off x="830480" y="1705508"/>
              <a:ext cx="716614" cy="716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dirty="0"/>
            </a:p>
          </p:txBody>
        </p:sp>
        <p:sp>
          <p:nvSpPr>
            <p:cNvPr id="37" name="文本框 36">
              <a:extLst>
                <a:ext uri="{FF2B5EF4-FFF2-40B4-BE49-F238E27FC236}">
                  <a16:creationId xmlns:a16="http://schemas.microsoft.com/office/drawing/2014/main" id="{78C9839E-43D2-4640-A05A-50119DC2E7F4}"/>
                </a:ext>
              </a:extLst>
            </p:cNvPr>
            <p:cNvSpPr txBox="1"/>
            <p:nvPr/>
          </p:nvSpPr>
          <p:spPr>
            <a:xfrm>
              <a:off x="951463" y="1879149"/>
              <a:ext cx="470000"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03</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38" name="TextBox 38">
            <a:extLst>
              <a:ext uri="{FF2B5EF4-FFF2-40B4-BE49-F238E27FC236}">
                <a16:creationId xmlns:a16="http://schemas.microsoft.com/office/drawing/2014/main" id="{B913A535-9DE1-4954-A444-505100AC88CC}"/>
              </a:ext>
            </a:extLst>
          </p:cNvPr>
          <p:cNvSpPr txBox="1"/>
          <p:nvPr/>
        </p:nvSpPr>
        <p:spPr>
          <a:xfrm>
            <a:off x="4716016" y="3280348"/>
            <a:ext cx="2151250" cy="304250"/>
          </a:xfrm>
          <a:prstGeom prst="rect">
            <a:avLst/>
          </a:prstGeom>
          <a:noFill/>
        </p:spPr>
        <p:txBody>
          <a:bodyPr wrap="square" lIns="0" tIns="0" rIns="0" bIns="0" rtlCol="0">
            <a:spAutoFit/>
          </a:bodyPr>
          <a:lstStyle>
            <a:defPPr>
              <a:defRPr lang="zh-CN"/>
            </a:defPPr>
            <a:lvl1pPr>
              <a:lnSpc>
                <a:spcPct val="120000"/>
              </a:lnSpc>
              <a:defRPr b="1">
                <a:solidFill>
                  <a:schemeClr val="tx2"/>
                </a:solidFill>
                <a:latin typeface="微软雅黑" panose="020B0503020204020204" pitchFamily="34" charset="-122"/>
                <a:ea typeface="微软雅黑" panose="020B0503020204020204" pitchFamily="34" charset="-122"/>
              </a:defRPr>
            </a:lvl1pPr>
          </a:lstStyle>
          <a:p>
            <a:r>
              <a:rPr lang="zh-CN" altLang="en-US" dirty="0"/>
              <a:t>有偿劳动</a:t>
            </a:r>
            <a:endParaRPr lang="en-US" altLang="zh-CN" dirty="0"/>
          </a:p>
        </p:txBody>
      </p:sp>
      <p:sp>
        <p:nvSpPr>
          <p:cNvPr id="39" name="TextBox 38">
            <a:extLst>
              <a:ext uri="{FF2B5EF4-FFF2-40B4-BE49-F238E27FC236}">
                <a16:creationId xmlns:a16="http://schemas.microsoft.com/office/drawing/2014/main" id="{F621F364-2E6E-4DB9-B724-87A237C5B1E1}"/>
              </a:ext>
            </a:extLst>
          </p:cNvPr>
          <p:cNvSpPr txBox="1"/>
          <p:nvPr/>
        </p:nvSpPr>
        <p:spPr>
          <a:xfrm>
            <a:off x="4716016" y="3900240"/>
            <a:ext cx="3714648" cy="304250"/>
          </a:xfrm>
          <a:prstGeom prst="rect">
            <a:avLst/>
          </a:prstGeom>
          <a:noFill/>
        </p:spPr>
        <p:txBody>
          <a:bodyPr wrap="square" lIns="0" tIns="0" rIns="0" bIns="0" rtlCol="0">
            <a:spAutoFit/>
          </a:bodyPr>
          <a:lstStyle>
            <a:defPPr>
              <a:defRPr lang="zh-CN"/>
            </a:defPPr>
            <a:lvl1pPr>
              <a:lnSpc>
                <a:spcPct val="120000"/>
              </a:lnSpc>
              <a:defRPr b="1">
                <a:solidFill>
                  <a:schemeClr val="tx2"/>
                </a:solidFill>
                <a:latin typeface="微软雅黑" panose="020B0503020204020204" pitchFamily="34" charset="-122"/>
                <a:ea typeface="微软雅黑" panose="020B0503020204020204" pitchFamily="34" charset="-122"/>
              </a:defRPr>
            </a:lvl1pPr>
          </a:lstStyle>
          <a:p>
            <a:r>
              <a:rPr lang="zh-CN" altLang="en-US" dirty="0"/>
              <a:t>用人单位在一定限度内支配劳动力</a:t>
            </a:r>
            <a:endParaRPr lang="en-US" altLang="zh-CN" dirty="0"/>
          </a:p>
        </p:txBody>
      </p:sp>
      <p:sp>
        <p:nvSpPr>
          <p:cNvPr id="40" name="Round Same Side Corner Rectangle 67">
            <a:extLst>
              <a:ext uri="{FF2B5EF4-FFF2-40B4-BE49-F238E27FC236}">
                <a16:creationId xmlns:a16="http://schemas.microsoft.com/office/drawing/2014/main" id="{C0077B9E-927F-4A46-956E-EA6BCBE5CB4F}"/>
              </a:ext>
            </a:extLst>
          </p:cNvPr>
          <p:cNvSpPr/>
          <p:nvPr/>
        </p:nvSpPr>
        <p:spPr>
          <a:xfrm rot="10800000" flipH="1">
            <a:off x="4547156" y="3175304"/>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sp>
        <p:nvSpPr>
          <p:cNvPr id="41" name="Round Same Side Corner Rectangle 67">
            <a:extLst>
              <a:ext uri="{FF2B5EF4-FFF2-40B4-BE49-F238E27FC236}">
                <a16:creationId xmlns:a16="http://schemas.microsoft.com/office/drawing/2014/main" id="{1395836F-2497-44BD-9054-53647A9F9360}"/>
              </a:ext>
            </a:extLst>
          </p:cNvPr>
          <p:cNvSpPr/>
          <p:nvPr/>
        </p:nvSpPr>
        <p:spPr>
          <a:xfrm rot="10800000" flipH="1">
            <a:off x="4543828" y="381917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left)">
                                      <p:cBhvr>
                                        <p:cTn id="26" dur="500"/>
                                        <p:tgtEl>
                                          <p:spTgt spid="3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8" grpId="0"/>
      <p:bldP spid="31" grpId="0" animBg="1"/>
      <p:bldP spid="32" grpId="0" animBg="1"/>
      <p:bldP spid="38" grpId="0"/>
      <p:bldP spid="39" grpId="0"/>
      <p:bldP spid="40" grpId="0" animBg="1"/>
      <p:bldP spid="4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E81856FF-F6CB-4E1B-B9F6-3CE18A9EC52F}"/>
              </a:ext>
            </a:extLst>
          </p:cNvPr>
          <p:cNvSpPr txBox="1"/>
          <p:nvPr/>
        </p:nvSpPr>
        <p:spPr>
          <a:xfrm>
            <a:off x="755576" y="123478"/>
            <a:ext cx="3528392" cy="571351"/>
          </a:xfrm>
          <a:prstGeom prst="rect">
            <a:avLst/>
          </a:prstGeom>
        </p:spPr>
        <p:txBody>
          <a:bodyPr lIns="0" rIns="0" anchor="ctr">
            <a:noAutofit/>
          </a:bodyPr>
          <a:lstStyle>
            <a:defPPr>
              <a:defRPr lang="zh-CN"/>
            </a:defPPr>
            <a:lvl1pPr>
              <a:spcBef>
                <a:spcPct val="0"/>
              </a:spcBef>
              <a:buNone/>
              <a:defRPr sz="2400" b="1">
                <a:solidFill>
                  <a:schemeClr val="tx1">
                    <a:lumMod val="75000"/>
                    <a:lumOff val="25000"/>
                  </a:schemeClr>
                </a:solidFill>
                <a:latin typeface="微软雅黑" panose="020B0503020204020204" pitchFamily="34" charset="-122"/>
                <a:ea typeface="微软雅黑" panose="020B0503020204020204" pitchFamily="34" charset="-122"/>
                <a:cs typeface="Open Sans Light" panose="020B0306030504020204" pitchFamily="34" charset="0"/>
              </a:defRPr>
            </a:lvl1pPr>
          </a:lstStyle>
          <a:p>
            <a:r>
              <a:rPr lang="zh-CN" altLang="en-US" dirty="0"/>
              <a:t>二、劳动关系的特征</a:t>
            </a:r>
            <a:endParaRPr lang="en-GB" altLang="zh-CN" dirty="0"/>
          </a:p>
        </p:txBody>
      </p:sp>
      <p:grpSp>
        <p:nvGrpSpPr>
          <p:cNvPr id="17" name="组合 16">
            <a:extLst>
              <a:ext uri="{FF2B5EF4-FFF2-40B4-BE49-F238E27FC236}">
                <a16:creationId xmlns:a16="http://schemas.microsoft.com/office/drawing/2014/main" id="{6B69069A-C9B6-4D2C-BBB0-C7693BC8D4F2}"/>
              </a:ext>
            </a:extLst>
          </p:cNvPr>
          <p:cNvGrpSpPr/>
          <p:nvPr/>
        </p:nvGrpSpPr>
        <p:grpSpPr>
          <a:xfrm>
            <a:off x="539552" y="2427734"/>
            <a:ext cx="3910535" cy="716614"/>
            <a:chOff x="830480" y="1705508"/>
            <a:chExt cx="3910535" cy="716614"/>
          </a:xfrm>
        </p:grpSpPr>
        <p:sp>
          <p:nvSpPr>
            <p:cNvPr id="18" name="Shape 2017">
              <a:extLst>
                <a:ext uri="{FF2B5EF4-FFF2-40B4-BE49-F238E27FC236}">
                  <a16:creationId xmlns:a16="http://schemas.microsoft.com/office/drawing/2014/main" id="{9BC76C06-3253-49EF-B946-0B74A5BE58BE}"/>
                </a:ext>
              </a:extLst>
            </p:cNvPr>
            <p:cNvSpPr/>
            <p:nvPr/>
          </p:nvSpPr>
          <p:spPr>
            <a:xfrm>
              <a:off x="1186462" y="1705508"/>
              <a:ext cx="3554553" cy="716614"/>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9" name="Shape 2022">
              <a:extLst>
                <a:ext uri="{FF2B5EF4-FFF2-40B4-BE49-F238E27FC236}">
                  <a16:creationId xmlns:a16="http://schemas.microsoft.com/office/drawing/2014/main" id="{9027EF2E-164F-4C9B-9D80-CF0D087E9D89}"/>
                </a:ext>
              </a:extLst>
            </p:cNvPr>
            <p:cNvSpPr/>
            <p:nvPr/>
          </p:nvSpPr>
          <p:spPr>
            <a:xfrm>
              <a:off x="1656463" y="1913209"/>
              <a:ext cx="3054414" cy="301211"/>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国家意志与当事人意志结合</a:t>
              </a:r>
            </a:p>
          </p:txBody>
        </p:sp>
        <p:sp>
          <p:nvSpPr>
            <p:cNvPr id="20" name="Shape 2029">
              <a:extLst>
                <a:ext uri="{FF2B5EF4-FFF2-40B4-BE49-F238E27FC236}">
                  <a16:creationId xmlns:a16="http://schemas.microsoft.com/office/drawing/2014/main" id="{C2350054-565D-4FDC-A975-E1F7310DA3F3}"/>
                </a:ext>
              </a:extLst>
            </p:cNvPr>
            <p:cNvSpPr/>
            <p:nvPr/>
          </p:nvSpPr>
          <p:spPr>
            <a:xfrm>
              <a:off x="830480" y="1705508"/>
              <a:ext cx="716614" cy="716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dirty="0"/>
            </a:p>
          </p:txBody>
        </p:sp>
        <p:sp>
          <p:nvSpPr>
            <p:cNvPr id="21" name="文本框 20">
              <a:extLst>
                <a:ext uri="{FF2B5EF4-FFF2-40B4-BE49-F238E27FC236}">
                  <a16:creationId xmlns:a16="http://schemas.microsoft.com/office/drawing/2014/main" id="{3CF085AC-4C4F-4E97-B537-DA197251E1BF}"/>
                </a:ext>
              </a:extLst>
            </p:cNvPr>
            <p:cNvSpPr txBox="1"/>
            <p:nvPr/>
          </p:nvSpPr>
          <p:spPr>
            <a:xfrm>
              <a:off x="951463" y="1879149"/>
              <a:ext cx="470000"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04</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22" name="TextBox 38">
            <a:extLst>
              <a:ext uri="{FF2B5EF4-FFF2-40B4-BE49-F238E27FC236}">
                <a16:creationId xmlns:a16="http://schemas.microsoft.com/office/drawing/2014/main" id="{7899C35A-3AAA-432C-A1BA-6E380EE52C8C}"/>
              </a:ext>
            </a:extLst>
          </p:cNvPr>
          <p:cNvSpPr txBox="1"/>
          <p:nvPr/>
        </p:nvSpPr>
        <p:spPr>
          <a:xfrm>
            <a:off x="4911596" y="2224868"/>
            <a:ext cx="3362625" cy="304250"/>
          </a:xfrm>
          <a:prstGeom prst="rect">
            <a:avLst/>
          </a:prstGeom>
          <a:noFill/>
        </p:spPr>
        <p:txBody>
          <a:bodyPr wrap="square" lIns="0" tIns="0" rIns="0" bIns="0" rtlCol="0">
            <a:spAutoFit/>
          </a:bodyPr>
          <a:lstStyle>
            <a:defPPr>
              <a:defRPr lang="zh-CN"/>
            </a:defPPr>
            <a:lvl1pPr>
              <a:lnSpc>
                <a:spcPct val="120000"/>
              </a:lnSpc>
              <a:defRPr b="1">
                <a:solidFill>
                  <a:schemeClr val="tx2"/>
                </a:solidFill>
                <a:latin typeface="微软雅黑" panose="020B0503020204020204" pitchFamily="34" charset="-122"/>
                <a:ea typeface="微软雅黑" panose="020B0503020204020204" pitchFamily="34" charset="-122"/>
              </a:defRPr>
            </a:lvl1pPr>
          </a:lstStyle>
          <a:p>
            <a:r>
              <a:rPr lang="zh-CN" altLang="en-US" dirty="0"/>
              <a:t>劳动法律规范体现国家意志</a:t>
            </a:r>
            <a:endParaRPr lang="en-US" altLang="zh-CN" dirty="0"/>
          </a:p>
        </p:txBody>
      </p:sp>
      <p:sp>
        <p:nvSpPr>
          <p:cNvPr id="23" name="TextBox 38">
            <a:extLst>
              <a:ext uri="{FF2B5EF4-FFF2-40B4-BE49-F238E27FC236}">
                <a16:creationId xmlns:a16="http://schemas.microsoft.com/office/drawing/2014/main" id="{CEAE2692-4912-4326-8D34-E7C9D68112E4}"/>
              </a:ext>
            </a:extLst>
          </p:cNvPr>
          <p:cNvSpPr txBox="1"/>
          <p:nvPr/>
        </p:nvSpPr>
        <p:spPr>
          <a:xfrm>
            <a:off x="4911596" y="3025827"/>
            <a:ext cx="3714648" cy="304250"/>
          </a:xfrm>
          <a:prstGeom prst="rect">
            <a:avLst/>
          </a:prstGeom>
          <a:noFill/>
        </p:spPr>
        <p:txBody>
          <a:bodyPr wrap="square" lIns="0" tIns="0" rIns="0" bIns="0" rtlCol="0">
            <a:spAutoFit/>
          </a:bodyPr>
          <a:lstStyle>
            <a:defPPr>
              <a:defRPr lang="zh-CN"/>
            </a:defPPr>
            <a:lvl1pPr>
              <a:lnSpc>
                <a:spcPct val="120000"/>
              </a:lnSpc>
              <a:defRPr b="1">
                <a:solidFill>
                  <a:schemeClr val="tx2"/>
                </a:solidFill>
                <a:latin typeface="微软雅黑" panose="020B0503020204020204" pitchFamily="34" charset="-122"/>
                <a:ea typeface="微软雅黑" panose="020B0503020204020204" pitchFamily="34" charset="-122"/>
              </a:defRPr>
            </a:lvl1pPr>
          </a:lstStyle>
          <a:p>
            <a:r>
              <a:rPr lang="zh-CN" altLang="en-US" dirty="0"/>
              <a:t>劳动合同约定体现契约自由</a:t>
            </a:r>
            <a:endParaRPr lang="en-US" altLang="zh-CN" dirty="0"/>
          </a:p>
        </p:txBody>
      </p:sp>
      <p:sp>
        <p:nvSpPr>
          <p:cNvPr id="24" name="Round Same Side Corner Rectangle 67">
            <a:extLst>
              <a:ext uri="{FF2B5EF4-FFF2-40B4-BE49-F238E27FC236}">
                <a16:creationId xmlns:a16="http://schemas.microsoft.com/office/drawing/2014/main" id="{D8378788-0CB9-4A4B-B595-7C6D3B4FD5D2}"/>
              </a:ext>
            </a:extLst>
          </p:cNvPr>
          <p:cNvSpPr/>
          <p:nvPr/>
        </p:nvSpPr>
        <p:spPr>
          <a:xfrm rot="10800000" flipH="1">
            <a:off x="4742737" y="2119824"/>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sp>
        <p:nvSpPr>
          <p:cNvPr id="25" name="Round Same Side Corner Rectangle 67">
            <a:extLst>
              <a:ext uri="{FF2B5EF4-FFF2-40B4-BE49-F238E27FC236}">
                <a16:creationId xmlns:a16="http://schemas.microsoft.com/office/drawing/2014/main" id="{00A08766-120F-4D3E-9A48-332418ECDF33}"/>
              </a:ext>
            </a:extLst>
          </p:cNvPr>
          <p:cNvSpPr/>
          <p:nvPr/>
        </p:nvSpPr>
        <p:spPr>
          <a:xfrm rot="10800000" flipH="1">
            <a:off x="4739408" y="2944758"/>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8" name="Title 1">
            <a:extLst>
              <a:ext uri="{FF2B5EF4-FFF2-40B4-BE49-F238E27FC236}">
                <a16:creationId xmlns:a16="http://schemas.microsoft.com/office/drawing/2014/main" id="{40E3D238-B39A-4AD5-A5A9-BF987DF68890}"/>
              </a:ext>
            </a:extLst>
          </p:cNvPr>
          <p:cNvSpPr txBox="1"/>
          <p:nvPr/>
        </p:nvSpPr>
        <p:spPr>
          <a:xfrm>
            <a:off x="755576" y="123478"/>
            <a:ext cx="5760640" cy="571351"/>
          </a:xfrm>
          <a:prstGeom prst="rect">
            <a:avLst/>
          </a:prstGeom>
        </p:spPr>
        <p:txBody>
          <a:bodyPr lIns="0" rIns="0" anchor="ctr">
            <a:noAutofit/>
          </a:bodyPr>
          <a:lstStyle>
            <a:defPPr>
              <a:defRPr lang="zh-CN"/>
            </a:defPPr>
            <a:lvl1pPr>
              <a:spcBef>
                <a:spcPct val="0"/>
              </a:spcBef>
              <a:buNone/>
              <a:defRPr sz="2400" b="1">
                <a:solidFill>
                  <a:schemeClr val="tx1">
                    <a:lumMod val="75000"/>
                    <a:lumOff val="25000"/>
                  </a:schemeClr>
                </a:solidFill>
                <a:latin typeface="微软雅黑" panose="020B0503020204020204" pitchFamily="34" charset="-122"/>
                <a:ea typeface="微软雅黑" panose="020B0503020204020204" pitchFamily="34" charset="-122"/>
                <a:cs typeface="Open Sans Light" panose="020B0306030504020204" pitchFamily="34" charset="0"/>
              </a:defRPr>
            </a:lvl1pPr>
          </a:lstStyle>
          <a:p>
            <a:r>
              <a:rPr lang="zh-CN" altLang="en-US" sz="2000" dirty="0"/>
              <a:t>引入案例回顾：劳动者是否可私自找人代为劳动？</a:t>
            </a:r>
            <a:endParaRPr lang="en-GB" altLang="zh-CN" sz="2000" dirty="0"/>
          </a:p>
        </p:txBody>
      </p:sp>
      <p:sp>
        <p:nvSpPr>
          <p:cNvPr id="3" name="文本框 2">
            <a:extLst>
              <a:ext uri="{FF2B5EF4-FFF2-40B4-BE49-F238E27FC236}">
                <a16:creationId xmlns:a16="http://schemas.microsoft.com/office/drawing/2014/main" id="{8BFE2CC0-348E-4C92-B1C6-2FD76D30E305}"/>
              </a:ext>
            </a:extLst>
          </p:cNvPr>
          <p:cNvSpPr txBox="1"/>
          <p:nvPr/>
        </p:nvSpPr>
        <p:spPr>
          <a:xfrm>
            <a:off x="489674" y="1630490"/>
            <a:ext cx="1800493" cy="369332"/>
          </a:xfrm>
          <a:prstGeom prst="rect">
            <a:avLst/>
          </a:prstGeom>
          <a:noFill/>
        </p:spPr>
        <p:txBody>
          <a:bodyPr wrap="none" rtlCol="0">
            <a:spAutoFit/>
          </a:bodyPr>
          <a:lstStyle/>
          <a:p>
            <a:r>
              <a:rPr lang="zh-CN" altLang="en-US" b="1" dirty="0">
                <a:solidFill>
                  <a:srgbClr val="005DA2"/>
                </a:solidFill>
                <a:latin typeface="微软雅黑" panose="020B0503020204020204" pitchFamily="34" charset="-122"/>
                <a:ea typeface="微软雅黑" panose="020B0503020204020204" pitchFamily="34" charset="-122"/>
              </a:rPr>
              <a:t>隶属性、人身性</a:t>
            </a:r>
          </a:p>
        </p:txBody>
      </p:sp>
      <p:sp>
        <p:nvSpPr>
          <p:cNvPr id="4" name="文本框 3">
            <a:extLst>
              <a:ext uri="{FF2B5EF4-FFF2-40B4-BE49-F238E27FC236}">
                <a16:creationId xmlns:a16="http://schemas.microsoft.com/office/drawing/2014/main" id="{FC3990AF-BBA1-4938-96DC-515A9F45F379}"/>
              </a:ext>
            </a:extLst>
          </p:cNvPr>
          <p:cNvSpPr txBox="1"/>
          <p:nvPr/>
        </p:nvSpPr>
        <p:spPr>
          <a:xfrm>
            <a:off x="2885906" y="1630490"/>
            <a:ext cx="2262158" cy="369332"/>
          </a:xfrm>
          <a:prstGeom prst="rect">
            <a:avLst/>
          </a:prstGeom>
          <a:noFill/>
        </p:spPr>
        <p:txBody>
          <a:bodyPr wrap="none" rtlCol="0">
            <a:spAutoFit/>
          </a:bodyPr>
          <a:lstStyle>
            <a:defPPr>
              <a:defRPr lang="zh-CN"/>
            </a:defPPr>
            <a:lvl1pPr>
              <a:defRPr b="1">
                <a:solidFill>
                  <a:srgbClr val="005DA2"/>
                </a:solidFill>
                <a:latin typeface="微软雅黑" panose="020B0503020204020204" pitchFamily="34" charset="-122"/>
                <a:ea typeface="微软雅黑" panose="020B0503020204020204" pitchFamily="34" charset="-122"/>
              </a:defRPr>
            </a:lvl1pPr>
          </a:lstStyle>
          <a:p>
            <a:r>
              <a:rPr lang="zh-CN" altLang="en-US" dirty="0"/>
              <a:t>服从单位安排与管理</a:t>
            </a:r>
          </a:p>
        </p:txBody>
      </p:sp>
      <p:sp>
        <p:nvSpPr>
          <p:cNvPr id="5" name="文本框 4">
            <a:extLst>
              <a:ext uri="{FF2B5EF4-FFF2-40B4-BE49-F238E27FC236}">
                <a16:creationId xmlns:a16="http://schemas.microsoft.com/office/drawing/2014/main" id="{A54F8C4A-F0D5-4055-87F3-7F22B8C2E9AD}"/>
              </a:ext>
            </a:extLst>
          </p:cNvPr>
          <p:cNvSpPr txBox="1"/>
          <p:nvPr/>
        </p:nvSpPr>
        <p:spPr>
          <a:xfrm>
            <a:off x="5790683" y="1630490"/>
            <a:ext cx="2723823" cy="369332"/>
          </a:xfrm>
          <a:prstGeom prst="rect">
            <a:avLst/>
          </a:prstGeom>
          <a:noFill/>
        </p:spPr>
        <p:txBody>
          <a:bodyPr wrap="none" rtlCol="0">
            <a:spAutoFit/>
          </a:bodyPr>
          <a:lstStyle>
            <a:defPPr>
              <a:defRPr lang="zh-CN"/>
            </a:defPPr>
            <a:lvl1pPr>
              <a:defRPr b="1">
                <a:solidFill>
                  <a:srgbClr val="005DA2"/>
                </a:solidFill>
                <a:latin typeface="微软雅黑" panose="020B0503020204020204" pitchFamily="34" charset="-122"/>
                <a:ea typeface="微软雅黑" panose="020B0503020204020204" pitchFamily="34" charset="-122"/>
              </a:defRPr>
            </a:lvl1pPr>
          </a:lstStyle>
          <a:p>
            <a:r>
              <a:rPr lang="zh-CN" altLang="en-US" dirty="0"/>
              <a:t>亲自完成或取得单位同意</a:t>
            </a:r>
          </a:p>
        </p:txBody>
      </p:sp>
      <p:cxnSp>
        <p:nvCxnSpPr>
          <p:cNvPr id="90" name="直接箭头连接符 89">
            <a:extLst>
              <a:ext uri="{FF2B5EF4-FFF2-40B4-BE49-F238E27FC236}">
                <a16:creationId xmlns:a16="http://schemas.microsoft.com/office/drawing/2014/main" id="{8374E2B1-EB56-4831-854F-E874774FFBC6}"/>
              </a:ext>
            </a:extLst>
          </p:cNvPr>
          <p:cNvCxnSpPr>
            <a:stCxn id="3" idx="3"/>
            <a:endCxn id="4" idx="1"/>
          </p:cNvCxnSpPr>
          <p:nvPr/>
        </p:nvCxnSpPr>
        <p:spPr>
          <a:xfrm>
            <a:off x="2290167" y="1815156"/>
            <a:ext cx="595739" cy="0"/>
          </a:xfrm>
          <a:prstGeom prst="straightConnector1">
            <a:avLst/>
          </a:prstGeom>
          <a:ln w="19050">
            <a:solidFill>
              <a:srgbClr val="F79600"/>
            </a:solidFill>
            <a:tailEnd type="triangle"/>
          </a:ln>
        </p:spPr>
        <p:style>
          <a:lnRef idx="1">
            <a:schemeClr val="accent1"/>
          </a:lnRef>
          <a:fillRef idx="0">
            <a:schemeClr val="accent1"/>
          </a:fillRef>
          <a:effectRef idx="0">
            <a:schemeClr val="accent1"/>
          </a:effectRef>
          <a:fontRef idx="minor">
            <a:schemeClr val="tx1"/>
          </a:fontRef>
        </p:style>
      </p:cxnSp>
      <p:cxnSp>
        <p:nvCxnSpPr>
          <p:cNvPr id="92" name="直接箭头连接符 91">
            <a:extLst>
              <a:ext uri="{FF2B5EF4-FFF2-40B4-BE49-F238E27FC236}">
                <a16:creationId xmlns:a16="http://schemas.microsoft.com/office/drawing/2014/main" id="{1A92C3AA-A46E-42B6-979A-1E3503BAB7D8}"/>
              </a:ext>
            </a:extLst>
          </p:cNvPr>
          <p:cNvCxnSpPr>
            <a:stCxn id="4" idx="3"/>
            <a:endCxn id="5" idx="1"/>
          </p:cNvCxnSpPr>
          <p:nvPr/>
        </p:nvCxnSpPr>
        <p:spPr>
          <a:xfrm>
            <a:off x="5148064" y="1815156"/>
            <a:ext cx="642619" cy="0"/>
          </a:xfrm>
          <a:prstGeom prst="straightConnector1">
            <a:avLst/>
          </a:prstGeom>
          <a:ln w="19050">
            <a:solidFill>
              <a:srgbClr val="F79600"/>
            </a:solidFill>
            <a:tailEnd type="triangle"/>
          </a:ln>
        </p:spPr>
        <p:style>
          <a:lnRef idx="1">
            <a:schemeClr val="accent1"/>
          </a:lnRef>
          <a:fillRef idx="0">
            <a:schemeClr val="accent1"/>
          </a:fillRef>
          <a:effectRef idx="0">
            <a:schemeClr val="accent1"/>
          </a:effectRef>
          <a:fontRef idx="minor">
            <a:schemeClr val="tx1"/>
          </a:fontRef>
        </p:style>
      </p:cxnSp>
      <p:sp>
        <p:nvSpPr>
          <p:cNvPr id="98" name="文本框 97">
            <a:extLst>
              <a:ext uri="{FF2B5EF4-FFF2-40B4-BE49-F238E27FC236}">
                <a16:creationId xmlns:a16="http://schemas.microsoft.com/office/drawing/2014/main" id="{08C554DC-36B0-47EC-8CE0-0E8FF6F3EFE9}"/>
              </a:ext>
            </a:extLst>
          </p:cNvPr>
          <p:cNvSpPr txBox="1"/>
          <p:nvPr/>
        </p:nvSpPr>
        <p:spPr>
          <a:xfrm>
            <a:off x="1084791" y="3346665"/>
            <a:ext cx="2031325" cy="369332"/>
          </a:xfrm>
          <a:prstGeom prst="rect">
            <a:avLst/>
          </a:prstGeom>
          <a:noFill/>
        </p:spPr>
        <p:txBody>
          <a:bodyPr wrap="none" rtlCol="0">
            <a:spAutoFit/>
          </a:bodyPr>
          <a:lstStyle>
            <a:defPPr>
              <a:defRPr lang="zh-CN"/>
            </a:defPPr>
            <a:lvl1pPr>
              <a:defRPr b="1">
                <a:solidFill>
                  <a:srgbClr val="005DA2"/>
                </a:solidFill>
                <a:latin typeface="微软雅黑" panose="020B0503020204020204" pitchFamily="34" charset="-122"/>
                <a:ea typeface="微软雅黑" panose="020B0503020204020204" pitchFamily="34" charset="-122"/>
              </a:defRPr>
            </a:lvl1pPr>
          </a:lstStyle>
          <a:p>
            <a:r>
              <a:rPr lang="zh-CN" altLang="en-US" dirty="0"/>
              <a:t>私自找人代替工作</a:t>
            </a:r>
          </a:p>
        </p:txBody>
      </p:sp>
      <p:sp>
        <p:nvSpPr>
          <p:cNvPr id="99" name="文本框 98">
            <a:extLst>
              <a:ext uri="{FF2B5EF4-FFF2-40B4-BE49-F238E27FC236}">
                <a16:creationId xmlns:a16="http://schemas.microsoft.com/office/drawing/2014/main" id="{2B0910E9-9376-44A7-A6A5-77B887747214}"/>
              </a:ext>
            </a:extLst>
          </p:cNvPr>
          <p:cNvSpPr txBox="1"/>
          <p:nvPr/>
        </p:nvSpPr>
        <p:spPr>
          <a:xfrm>
            <a:off x="3490379" y="3094127"/>
            <a:ext cx="2031325" cy="874407"/>
          </a:xfrm>
          <a:prstGeom prst="rect">
            <a:avLst/>
          </a:prstGeom>
          <a:noFill/>
        </p:spPr>
        <p:txBody>
          <a:bodyPr wrap="none" rtlCol="0">
            <a:spAutoFit/>
          </a:bodyPr>
          <a:lstStyle>
            <a:defPPr>
              <a:defRPr lang="zh-CN"/>
            </a:defPPr>
            <a:lvl1pPr>
              <a:defRPr b="1">
                <a:solidFill>
                  <a:srgbClr val="005DA2"/>
                </a:solidFill>
                <a:latin typeface="微软雅黑" panose="020B0503020204020204" pitchFamily="34" charset="-122"/>
                <a:ea typeface="微软雅黑" panose="020B0503020204020204" pitchFamily="34" charset="-122"/>
              </a:defRPr>
            </a:lvl1pPr>
          </a:lstStyle>
          <a:p>
            <a:pPr>
              <a:lnSpc>
                <a:spcPct val="150000"/>
              </a:lnSpc>
            </a:pPr>
            <a:r>
              <a:rPr lang="zh-CN" altLang="en-US" dirty="0"/>
              <a:t>违反劳动合同约定</a:t>
            </a:r>
            <a:endParaRPr lang="en-US" altLang="zh-CN" dirty="0"/>
          </a:p>
          <a:p>
            <a:pPr>
              <a:lnSpc>
                <a:spcPct val="150000"/>
              </a:lnSpc>
            </a:pPr>
            <a:r>
              <a:rPr lang="zh-CN" altLang="en-US" dirty="0"/>
              <a:t>违反诚实信用原则</a:t>
            </a:r>
          </a:p>
        </p:txBody>
      </p:sp>
      <p:sp>
        <p:nvSpPr>
          <p:cNvPr id="101" name="文本框 100">
            <a:extLst>
              <a:ext uri="{FF2B5EF4-FFF2-40B4-BE49-F238E27FC236}">
                <a16:creationId xmlns:a16="http://schemas.microsoft.com/office/drawing/2014/main" id="{84220A9E-C50B-4787-A90D-60E97333C13F}"/>
              </a:ext>
            </a:extLst>
          </p:cNvPr>
          <p:cNvSpPr txBox="1"/>
          <p:nvPr/>
        </p:nvSpPr>
        <p:spPr>
          <a:xfrm>
            <a:off x="6027501" y="3346664"/>
            <a:ext cx="646331" cy="369332"/>
          </a:xfrm>
          <a:prstGeom prst="rect">
            <a:avLst/>
          </a:prstGeom>
          <a:noFill/>
        </p:spPr>
        <p:txBody>
          <a:bodyPr wrap="none" rtlCol="0">
            <a:spAutoFit/>
          </a:bodyPr>
          <a:lstStyle>
            <a:defPPr>
              <a:defRPr lang="zh-CN"/>
            </a:defPPr>
            <a:lvl1pPr>
              <a:defRPr b="1">
                <a:solidFill>
                  <a:srgbClr val="005DA2"/>
                </a:solidFill>
                <a:latin typeface="微软雅黑" panose="020B0503020204020204" pitchFamily="34" charset="-122"/>
                <a:ea typeface="微软雅黑" panose="020B0503020204020204" pitchFamily="34" charset="-122"/>
              </a:defRPr>
            </a:lvl1pPr>
          </a:lstStyle>
          <a:p>
            <a:r>
              <a:rPr lang="zh-CN" altLang="zh-CN" dirty="0"/>
              <a:t>旷工</a:t>
            </a:r>
            <a:endParaRPr lang="zh-CN" altLang="en-US" dirty="0"/>
          </a:p>
        </p:txBody>
      </p:sp>
      <p:sp>
        <p:nvSpPr>
          <p:cNvPr id="102" name="文本框 101">
            <a:extLst>
              <a:ext uri="{FF2B5EF4-FFF2-40B4-BE49-F238E27FC236}">
                <a16:creationId xmlns:a16="http://schemas.microsoft.com/office/drawing/2014/main" id="{D258BD84-E7B6-4685-9620-CC2C7B990012}"/>
              </a:ext>
            </a:extLst>
          </p:cNvPr>
          <p:cNvSpPr txBox="1"/>
          <p:nvPr/>
        </p:nvSpPr>
        <p:spPr>
          <a:xfrm>
            <a:off x="7092280" y="3207212"/>
            <a:ext cx="1107996" cy="646331"/>
          </a:xfrm>
          <a:prstGeom prst="rect">
            <a:avLst/>
          </a:prstGeom>
          <a:noFill/>
        </p:spPr>
        <p:txBody>
          <a:bodyPr wrap="none" rtlCol="0">
            <a:spAutoFit/>
          </a:bodyPr>
          <a:lstStyle>
            <a:defPPr>
              <a:defRPr lang="zh-CN"/>
            </a:defPPr>
            <a:lvl1pPr>
              <a:defRPr b="1">
                <a:solidFill>
                  <a:srgbClr val="005DA2"/>
                </a:solidFill>
                <a:latin typeface="微软雅黑" panose="020B0503020204020204" pitchFamily="34" charset="-122"/>
                <a:ea typeface="微软雅黑" panose="020B0503020204020204" pitchFamily="34" charset="-122"/>
              </a:defRPr>
            </a:lvl1pPr>
          </a:lstStyle>
          <a:p>
            <a:r>
              <a:rPr lang="zh-CN" altLang="en-US" dirty="0"/>
              <a:t>违反单位</a:t>
            </a:r>
            <a:endParaRPr lang="en-US" altLang="zh-CN" dirty="0"/>
          </a:p>
          <a:p>
            <a:r>
              <a:rPr lang="zh-CN" altLang="en-US" dirty="0"/>
              <a:t>规章制度</a:t>
            </a:r>
          </a:p>
        </p:txBody>
      </p:sp>
      <p:cxnSp>
        <p:nvCxnSpPr>
          <p:cNvPr id="104" name="直接箭头连接符 103">
            <a:extLst>
              <a:ext uri="{FF2B5EF4-FFF2-40B4-BE49-F238E27FC236}">
                <a16:creationId xmlns:a16="http://schemas.microsoft.com/office/drawing/2014/main" id="{A41F966B-FBE7-439C-A117-0D56E903AE76}"/>
              </a:ext>
            </a:extLst>
          </p:cNvPr>
          <p:cNvCxnSpPr>
            <a:stCxn id="98" idx="3"/>
            <a:endCxn id="99" idx="1"/>
          </p:cNvCxnSpPr>
          <p:nvPr/>
        </p:nvCxnSpPr>
        <p:spPr>
          <a:xfrm>
            <a:off x="3116116" y="3531331"/>
            <a:ext cx="374263" cy="0"/>
          </a:xfrm>
          <a:prstGeom prst="straightConnector1">
            <a:avLst/>
          </a:prstGeom>
          <a:ln w="19050">
            <a:solidFill>
              <a:srgbClr val="F79600"/>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直接箭头连接符 105">
            <a:extLst>
              <a:ext uri="{FF2B5EF4-FFF2-40B4-BE49-F238E27FC236}">
                <a16:creationId xmlns:a16="http://schemas.microsoft.com/office/drawing/2014/main" id="{41AD88CA-FF84-4BD9-B8D3-C3A30DDCA345}"/>
              </a:ext>
            </a:extLst>
          </p:cNvPr>
          <p:cNvCxnSpPr>
            <a:stCxn id="99" idx="3"/>
            <a:endCxn id="101" idx="1"/>
          </p:cNvCxnSpPr>
          <p:nvPr/>
        </p:nvCxnSpPr>
        <p:spPr>
          <a:xfrm flipV="1">
            <a:off x="5521704" y="3531330"/>
            <a:ext cx="505797" cy="1"/>
          </a:xfrm>
          <a:prstGeom prst="straightConnector1">
            <a:avLst/>
          </a:prstGeom>
          <a:ln w="19050">
            <a:solidFill>
              <a:srgbClr val="F79600"/>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直接箭头连接符 107">
            <a:extLst>
              <a:ext uri="{FF2B5EF4-FFF2-40B4-BE49-F238E27FC236}">
                <a16:creationId xmlns:a16="http://schemas.microsoft.com/office/drawing/2014/main" id="{568265E6-D01D-4B38-AD02-39FE263064A0}"/>
              </a:ext>
            </a:extLst>
          </p:cNvPr>
          <p:cNvCxnSpPr>
            <a:cxnSpLocks/>
            <a:stCxn id="101" idx="3"/>
            <a:endCxn id="102" idx="1"/>
          </p:cNvCxnSpPr>
          <p:nvPr/>
        </p:nvCxnSpPr>
        <p:spPr>
          <a:xfrm flipV="1">
            <a:off x="6673832" y="3530378"/>
            <a:ext cx="418448" cy="952"/>
          </a:xfrm>
          <a:prstGeom prst="straightConnector1">
            <a:avLst/>
          </a:prstGeom>
          <a:ln w="19050">
            <a:solidFill>
              <a:srgbClr val="F79600"/>
            </a:solidFill>
            <a:tailEnd type="triangle"/>
          </a:ln>
        </p:spPr>
        <p:style>
          <a:lnRef idx="1">
            <a:schemeClr val="accent1"/>
          </a:lnRef>
          <a:fillRef idx="0">
            <a:schemeClr val="accent1"/>
          </a:fillRef>
          <a:effectRef idx="0">
            <a:schemeClr val="accent1"/>
          </a:effectRef>
          <a:fontRef idx="minor">
            <a:schemeClr val="tx1"/>
          </a:fontRef>
        </p:style>
      </p:cxnSp>
      <p:grpSp>
        <p:nvGrpSpPr>
          <p:cNvPr id="131" name="组合 130">
            <a:extLst>
              <a:ext uri="{FF2B5EF4-FFF2-40B4-BE49-F238E27FC236}">
                <a16:creationId xmlns:a16="http://schemas.microsoft.com/office/drawing/2014/main" id="{4139A499-E7FF-441F-965D-C16FF9D0E3DE}"/>
              </a:ext>
            </a:extLst>
          </p:cNvPr>
          <p:cNvGrpSpPr/>
          <p:nvPr/>
        </p:nvGrpSpPr>
        <p:grpSpPr>
          <a:xfrm>
            <a:off x="499870" y="2997862"/>
            <a:ext cx="526405" cy="1065030"/>
            <a:chOff x="2605435" y="5228680"/>
            <a:chExt cx="941388" cy="2368549"/>
          </a:xfrm>
        </p:grpSpPr>
        <p:sp>
          <p:nvSpPr>
            <p:cNvPr id="132" name="Freeform 208">
              <a:extLst>
                <a:ext uri="{FF2B5EF4-FFF2-40B4-BE49-F238E27FC236}">
                  <a16:creationId xmlns:a16="http://schemas.microsoft.com/office/drawing/2014/main" id="{7BE610F6-A3D4-4698-8923-49981E43C8C3}"/>
                </a:ext>
              </a:extLst>
            </p:cNvPr>
            <p:cNvSpPr>
              <a:spLocks/>
            </p:cNvSpPr>
            <p:nvPr/>
          </p:nvSpPr>
          <p:spPr bwMode="auto">
            <a:xfrm>
              <a:off x="3029298" y="7471817"/>
              <a:ext cx="350838" cy="125412"/>
            </a:xfrm>
            <a:custGeom>
              <a:avLst/>
              <a:gdLst>
                <a:gd name="T0" fmla="*/ 72 w 131"/>
                <a:gd name="T1" fmla="*/ 0 h 47"/>
                <a:gd name="T2" fmla="*/ 110 w 131"/>
                <a:gd name="T3" fmla="*/ 14 h 47"/>
                <a:gd name="T4" fmla="*/ 113 w 131"/>
                <a:gd name="T5" fmla="*/ 44 h 47"/>
                <a:gd name="T6" fmla="*/ 4 w 131"/>
                <a:gd name="T7" fmla="*/ 39 h 47"/>
                <a:gd name="T8" fmla="*/ 9 w 131"/>
                <a:gd name="T9" fmla="*/ 10 h 47"/>
                <a:gd name="T10" fmla="*/ 72 w 131"/>
                <a:gd name="T11" fmla="*/ 0 h 47"/>
              </a:gdLst>
              <a:ahLst/>
              <a:cxnLst>
                <a:cxn ang="0">
                  <a:pos x="T0" y="T1"/>
                </a:cxn>
                <a:cxn ang="0">
                  <a:pos x="T2" y="T3"/>
                </a:cxn>
                <a:cxn ang="0">
                  <a:pos x="T4" y="T5"/>
                </a:cxn>
                <a:cxn ang="0">
                  <a:pos x="T6" y="T7"/>
                </a:cxn>
                <a:cxn ang="0">
                  <a:pos x="T8" y="T9"/>
                </a:cxn>
                <a:cxn ang="0">
                  <a:pos x="T10" y="T11"/>
                </a:cxn>
              </a:cxnLst>
              <a:rect l="0" t="0" r="r" b="b"/>
              <a:pathLst>
                <a:path w="131" h="47">
                  <a:moveTo>
                    <a:pt x="72" y="0"/>
                  </a:moveTo>
                  <a:cubicBezTo>
                    <a:pt x="72" y="0"/>
                    <a:pt x="89" y="11"/>
                    <a:pt x="110" y="14"/>
                  </a:cubicBezTo>
                  <a:cubicBezTo>
                    <a:pt x="131" y="17"/>
                    <a:pt x="126" y="41"/>
                    <a:pt x="113" y="44"/>
                  </a:cubicBezTo>
                  <a:cubicBezTo>
                    <a:pt x="100" y="47"/>
                    <a:pt x="8" y="47"/>
                    <a:pt x="4" y="39"/>
                  </a:cubicBezTo>
                  <a:cubicBezTo>
                    <a:pt x="0" y="31"/>
                    <a:pt x="9" y="10"/>
                    <a:pt x="9" y="10"/>
                  </a:cubicBezTo>
                  <a:lnTo>
                    <a:pt x="72" y="0"/>
                  </a:lnTo>
                  <a:close/>
                </a:path>
              </a:pathLst>
            </a:custGeom>
            <a:solidFill>
              <a:srgbClr val="1414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209">
              <a:extLst>
                <a:ext uri="{FF2B5EF4-FFF2-40B4-BE49-F238E27FC236}">
                  <a16:creationId xmlns:a16="http://schemas.microsoft.com/office/drawing/2014/main" id="{139A3F32-A601-4F85-97AF-CC505295197B}"/>
                </a:ext>
              </a:extLst>
            </p:cNvPr>
            <p:cNvSpPr>
              <a:spLocks/>
            </p:cNvSpPr>
            <p:nvPr/>
          </p:nvSpPr>
          <p:spPr bwMode="auto">
            <a:xfrm>
              <a:off x="2605435" y="7468642"/>
              <a:ext cx="338138" cy="123825"/>
            </a:xfrm>
            <a:custGeom>
              <a:avLst/>
              <a:gdLst>
                <a:gd name="T0" fmla="*/ 57 w 126"/>
                <a:gd name="T1" fmla="*/ 0 h 46"/>
                <a:gd name="T2" fmla="*/ 20 w 126"/>
                <a:gd name="T3" fmla="*/ 14 h 46"/>
                <a:gd name="T4" fmla="*/ 17 w 126"/>
                <a:gd name="T5" fmla="*/ 42 h 46"/>
                <a:gd name="T6" fmla="*/ 122 w 126"/>
                <a:gd name="T7" fmla="*/ 38 h 46"/>
                <a:gd name="T8" fmla="*/ 117 w 126"/>
                <a:gd name="T9" fmla="*/ 10 h 46"/>
                <a:gd name="T10" fmla="*/ 57 w 126"/>
                <a:gd name="T11" fmla="*/ 0 h 46"/>
              </a:gdLst>
              <a:ahLst/>
              <a:cxnLst>
                <a:cxn ang="0">
                  <a:pos x="T0" y="T1"/>
                </a:cxn>
                <a:cxn ang="0">
                  <a:pos x="T2" y="T3"/>
                </a:cxn>
                <a:cxn ang="0">
                  <a:pos x="T4" y="T5"/>
                </a:cxn>
                <a:cxn ang="0">
                  <a:pos x="T6" y="T7"/>
                </a:cxn>
                <a:cxn ang="0">
                  <a:pos x="T8" y="T9"/>
                </a:cxn>
                <a:cxn ang="0">
                  <a:pos x="T10" y="T11"/>
                </a:cxn>
              </a:cxnLst>
              <a:rect l="0" t="0" r="r" b="b"/>
              <a:pathLst>
                <a:path w="126" h="46">
                  <a:moveTo>
                    <a:pt x="57" y="0"/>
                  </a:moveTo>
                  <a:cubicBezTo>
                    <a:pt x="57" y="0"/>
                    <a:pt x="41" y="11"/>
                    <a:pt x="20" y="14"/>
                  </a:cubicBezTo>
                  <a:cubicBezTo>
                    <a:pt x="0" y="17"/>
                    <a:pt x="5" y="40"/>
                    <a:pt x="17" y="42"/>
                  </a:cubicBezTo>
                  <a:cubicBezTo>
                    <a:pt x="30" y="45"/>
                    <a:pt x="118" y="46"/>
                    <a:pt x="122" y="38"/>
                  </a:cubicBezTo>
                  <a:cubicBezTo>
                    <a:pt x="126" y="30"/>
                    <a:pt x="117" y="10"/>
                    <a:pt x="117" y="10"/>
                  </a:cubicBezTo>
                  <a:lnTo>
                    <a:pt x="57" y="0"/>
                  </a:lnTo>
                  <a:close/>
                </a:path>
              </a:pathLst>
            </a:custGeom>
            <a:solidFill>
              <a:srgbClr val="1414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210">
              <a:extLst>
                <a:ext uri="{FF2B5EF4-FFF2-40B4-BE49-F238E27FC236}">
                  <a16:creationId xmlns:a16="http://schemas.microsoft.com/office/drawing/2014/main" id="{4F0FEFDD-E2A5-4F35-A605-2EE195DE00CF}"/>
                </a:ext>
              </a:extLst>
            </p:cNvPr>
            <p:cNvSpPr>
              <a:spLocks/>
            </p:cNvSpPr>
            <p:nvPr/>
          </p:nvSpPr>
          <p:spPr bwMode="auto">
            <a:xfrm>
              <a:off x="3161060" y="5650955"/>
              <a:ext cx="203200" cy="246062"/>
            </a:xfrm>
            <a:custGeom>
              <a:avLst/>
              <a:gdLst>
                <a:gd name="T0" fmla="*/ 43 w 76"/>
                <a:gd name="T1" fmla="*/ 91 h 91"/>
                <a:gd name="T2" fmla="*/ 40 w 76"/>
                <a:gd name="T3" fmla="*/ 87 h 91"/>
                <a:gd name="T4" fmla="*/ 8 w 76"/>
                <a:gd name="T5" fmla="*/ 39 h 91"/>
                <a:gd name="T6" fmla="*/ 12 w 76"/>
                <a:gd name="T7" fmla="*/ 14 h 91"/>
                <a:gd name="T8" fmla="*/ 41 w 76"/>
                <a:gd name="T9" fmla="*/ 15 h 91"/>
                <a:gd name="T10" fmla="*/ 76 w 76"/>
                <a:gd name="T11" fmla="*/ 63 h 91"/>
                <a:gd name="T12" fmla="*/ 43 w 76"/>
                <a:gd name="T13" fmla="*/ 91 h 91"/>
              </a:gdLst>
              <a:ahLst/>
              <a:cxnLst>
                <a:cxn ang="0">
                  <a:pos x="T0" y="T1"/>
                </a:cxn>
                <a:cxn ang="0">
                  <a:pos x="T2" y="T3"/>
                </a:cxn>
                <a:cxn ang="0">
                  <a:pos x="T4" y="T5"/>
                </a:cxn>
                <a:cxn ang="0">
                  <a:pos x="T6" y="T7"/>
                </a:cxn>
                <a:cxn ang="0">
                  <a:pos x="T8" y="T9"/>
                </a:cxn>
                <a:cxn ang="0">
                  <a:pos x="T10" y="T11"/>
                </a:cxn>
                <a:cxn ang="0">
                  <a:pos x="T12" y="T13"/>
                </a:cxn>
              </a:cxnLst>
              <a:rect l="0" t="0" r="r" b="b"/>
              <a:pathLst>
                <a:path w="76" h="91">
                  <a:moveTo>
                    <a:pt x="43" y="91"/>
                  </a:moveTo>
                  <a:cubicBezTo>
                    <a:pt x="40" y="87"/>
                    <a:pt x="40" y="87"/>
                    <a:pt x="40" y="87"/>
                  </a:cubicBezTo>
                  <a:cubicBezTo>
                    <a:pt x="8" y="39"/>
                    <a:pt x="8" y="39"/>
                    <a:pt x="8" y="39"/>
                  </a:cubicBezTo>
                  <a:cubicBezTo>
                    <a:pt x="8" y="39"/>
                    <a:pt x="0" y="24"/>
                    <a:pt x="12" y="14"/>
                  </a:cubicBezTo>
                  <a:cubicBezTo>
                    <a:pt x="28" y="0"/>
                    <a:pt x="41" y="15"/>
                    <a:pt x="41" y="15"/>
                  </a:cubicBezTo>
                  <a:cubicBezTo>
                    <a:pt x="76" y="63"/>
                    <a:pt x="76" y="63"/>
                    <a:pt x="76" y="63"/>
                  </a:cubicBezTo>
                  <a:lnTo>
                    <a:pt x="43" y="91"/>
                  </a:lnTo>
                  <a:close/>
                </a:path>
              </a:pathLst>
            </a:custGeom>
            <a:solidFill>
              <a:srgbClr val="FBCA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211">
              <a:extLst>
                <a:ext uri="{FF2B5EF4-FFF2-40B4-BE49-F238E27FC236}">
                  <a16:creationId xmlns:a16="http://schemas.microsoft.com/office/drawing/2014/main" id="{A8D45E4C-0BB4-4141-960A-1D6009A0DC9E}"/>
                </a:ext>
              </a:extLst>
            </p:cNvPr>
            <p:cNvSpPr>
              <a:spLocks/>
            </p:cNvSpPr>
            <p:nvPr/>
          </p:nvSpPr>
          <p:spPr bwMode="auto">
            <a:xfrm>
              <a:off x="3161060" y="5650955"/>
              <a:ext cx="203200" cy="246062"/>
            </a:xfrm>
            <a:custGeom>
              <a:avLst/>
              <a:gdLst>
                <a:gd name="T0" fmla="*/ 43 w 76"/>
                <a:gd name="T1" fmla="*/ 91 h 91"/>
                <a:gd name="T2" fmla="*/ 40 w 76"/>
                <a:gd name="T3" fmla="*/ 87 h 91"/>
                <a:gd name="T4" fmla="*/ 8 w 76"/>
                <a:gd name="T5" fmla="*/ 39 h 91"/>
                <a:gd name="T6" fmla="*/ 12 w 76"/>
                <a:gd name="T7" fmla="*/ 14 h 91"/>
                <a:gd name="T8" fmla="*/ 41 w 76"/>
                <a:gd name="T9" fmla="*/ 15 h 91"/>
                <a:gd name="T10" fmla="*/ 76 w 76"/>
                <a:gd name="T11" fmla="*/ 63 h 91"/>
                <a:gd name="T12" fmla="*/ 43 w 76"/>
                <a:gd name="T13" fmla="*/ 91 h 91"/>
              </a:gdLst>
              <a:ahLst/>
              <a:cxnLst>
                <a:cxn ang="0">
                  <a:pos x="T0" y="T1"/>
                </a:cxn>
                <a:cxn ang="0">
                  <a:pos x="T2" y="T3"/>
                </a:cxn>
                <a:cxn ang="0">
                  <a:pos x="T4" y="T5"/>
                </a:cxn>
                <a:cxn ang="0">
                  <a:pos x="T6" y="T7"/>
                </a:cxn>
                <a:cxn ang="0">
                  <a:pos x="T8" y="T9"/>
                </a:cxn>
                <a:cxn ang="0">
                  <a:pos x="T10" y="T11"/>
                </a:cxn>
                <a:cxn ang="0">
                  <a:pos x="T12" y="T13"/>
                </a:cxn>
              </a:cxnLst>
              <a:rect l="0" t="0" r="r" b="b"/>
              <a:pathLst>
                <a:path w="76" h="91">
                  <a:moveTo>
                    <a:pt x="43" y="91"/>
                  </a:moveTo>
                  <a:cubicBezTo>
                    <a:pt x="40" y="87"/>
                    <a:pt x="40" y="87"/>
                    <a:pt x="40" y="87"/>
                  </a:cubicBezTo>
                  <a:cubicBezTo>
                    <a:pt x="8" y="39"/>
                    <a:pt x="8" y="39"/>
                    <a:pt x="8" y="39"/>
                  </a:cubicBezTo>
                  <a:cubicBezTo>
                    <a:pt x="8" y="39"/>
                    <a:pt x="0" y="24"/>
                    <a:pt x="12" y="14"/>
                  </a:cubicBezTo>
                  <a:cubicBezTo>
                    <a:pt x="28" y="0"/>
                    <a:pt x="41" y="15"/>
                    <a:pt x="41" y="15"/>
                  </a:cubicBezTo>
                  <a:cubicBezTo>
                    <a:pt x="76" y="63"/>
                    <a:pt x="76" y="63"/>
                    <a:pt x="76" y="63"/>
                  </a:cubicBezTo>
                  <a:lnTo>
                    <a:pt x="43" y="91"/>
                  </a:lnTo>
                  <a:close/>
                </a:path>
              </a:pathLst>
            </a:custGeom>
            <a:solidFill>
              <a:srgbClr val="EABA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212">
              <a:extLst>
                <a:ext uri="{FF2B5EF4-FFF2-40B4-BE49-F238E27FC236}">
                  <a16:creationId xmlns:a16="http://schemas.microsoft.com/office/drawing/2014/main" id="{37FA1039-7438-4BD2-A28B-A4DD0CDC1639}"/>
                </a:ext>
              </a:extLst>
            </p:cNvPr>
            <p:cNvSpPr>
              <a:spLocks/>
            </p:cNvSpPr>
            <p:nvPr/>
          </p:nvSpPr>
          <p:spPr bwMode="auto">
            <a:xfrm>
              <a:off x="2700685" y="6574879"/>
              <a:ext cx="115888" cy="128587"/>
            </a:xfrm>
            <a:custGeom>
              <a:avLst/>
              <a:gdLst>
                <a:gd name="T0" fmla="*/ 43 w 43"/>
                <a:gd name="T1" fmla="*/ 0 h 48"/>
                <a:gd name="T2" fmla="*/ 43 w 43"/>
                <a:gd name="T3" fmla="*/ 6 h 48"/>
                <a:gd name="T4" fmla="*/ 41 w 43"/>
                <a:gd name="T5" fmla="*/ 31 h 48"/>
                <a:gd name="T6" fmla="*/ 22 w 43"/>
                <a:gd name="T7" fmla="*/ 48 h 48"/>
                <a:gd name="T8" fmla="*/ 0 w 43"/>
                <a:gd name="T9" fmla="*/ 29 h 48"/>
                <a:gd name="T10" fmla="*/ 0 w 43"/>
                <a:gd name="T11" fmla="*/ 2 h 48"/>
                <a:gd name="T12" fmla="*/ 43 w 43"/>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3" h="48">
                  <a:moveTo>
                    <a:pt x="43" y="0"/>
                  </a:moveTo>
                  <a:cubicBezTo>
                    <a:pt x="43" y="6"/>
                    <a:pt x="43" y="6"/>
                    <a:pt x="43" y="6"/>
                  </a:cubicBezTo>
                  <a:cubicBezTo>
                    <a:pt x="41" y="31"/>
                    <a:pt x="41" y="31"/>
                    <a:pt x="41" y="31"/>
                  </a:cubicBezTo>
                  <a:cubicBezTo>
                    <a:pt x="41" y="31"/>
                    <a:pt x="38" y="47"/>
                    <a:pt x="22" y="48"/>
                  </a:cubicBezTo>
                  <a:cubicBezTo>
                    <a:pt x="1" y="48"/>
                    <a:pt x="0" y="29"/>
                    <a:pt x="0" y="29"/>
                  </a:cubicBezTo>
                  <a:cubicBezTo>
                    <a:pt x="0" y="2"/>
                    <a:pt x="0" y="2"/>
                    <a:pt x="0" y="2"/>
                  </a:cubicBezTo>
                  <a:lnTo>
                    <a:pt x="43" y="0"/>
                  </a:lnTo>
                  <a:close/>
                </a:path>
              </a:pathLst>
            </a:custGeom>
            <a:solidFill>
              <a:srgbClr val="FBCA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213">
              <a:extLst>
                <a:ext uri="{FF2B5EF4-FFF2-40B4-BE49-F238E27FC236}">
                  <a16:creationId xmlns:a16="http://schemas.microsoft.com/office/drawing/2014/main" id="{ACF1344A-76A3-4189-9BF7-C16AA9E1CAEB}"/>
                </a:ext>
              </a:extLst>
            </p:cNvPr>
            <p:cNvSpPr>
              <a:spLocks/>
            </p:cNvSpPr>
            <p:nvPr/>
          </p:nvSpPr>
          <p:spPr bwMode="auto">
            <a:xfrm>
              <a:off x="2757835" y="6647904"/>
              <a:ext cx="473075" cy="855662"/>
            </a:xfrm>
            <a:custGeom>
              <a:avLst/>
              <a:gdLst>
                <a:gd name="T0" fmla="*/ 17 w 298"/>
                <a:gd name="T1" fmla="*/ 0 h 539"/>
                <a:gd name="T2" fmla="*/ 0 w 298"/>
                <a:gd name="T3" fmla="*/ 517 h 539"/>
                <a:gd name="T4" fmla="*/ 103 w 298"/>
                <a:gd name="T5" fmla="*/ 539 h 539"/>
                <a:gd name="T6" fmla="*/ 127 w 298"/>
                <a:gd name="T7" fmla="*/ 113 h 539"/>
                <a:gd name="T8" fmla="*/ 145 w 298"/>
                <a:gd name="T9" fmla="*/ 113 h 539"/>
                <a:gd name="T10" fmla="*/ 184 w 298"/>
                <a:gd name="T11" fmla="*/ 539 h 539"/>
                <a:gd name="T12" fmla="*/ 298 w 298"/>
                <a:gd name="T13" fmla="*/ 520 h 539"/>
                <a:gd name="T14" fmla="*/ 266 w 298"/>
                <a:gd name="T15" fmla="*/ 5 h 539"/>
                <a:gd name="T16" fmla="*/ 17 w 298"/>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539">
                  <a:moveTo>
                    <a:pt x="17" y="0"/>
                  </a:moveTo>
                  <a:lnTo>
                    <a:pt x="0" y="517"/>
                  </a:lnTo>
                  <a:lnTo>
                    <a:pt x="103" y="539"/>
                  </a:lnTo>
                  <a:lnTo>
                    <a:pt x="127" y="113"/>
                  </a:lnTo>
                  <a:lnTo>
                    <a:pt x="145" y="113"/>
                  </a:lnTo>
                  <a:lnTo>
                    <a:pt x="184" y="539"/>
                  </a:lnTo>
                  <a:lnTo>
                    <a:pt x="298" y="520"/>
                  </a:lnTo>
                  <a:lnTo>
                    <a:pt x="266" y="5"/>
                  </a:lnTo>
                  <a:lnTo>
                    <a:pt x="17" y="0"/>
                  </a:lnTo>
                  <a:close/>
                </a:path>
              </a:pathLst>
            </a:custGeom>
            <a:solidFill>
              <a:srgbClr val="252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214">
              <a:extLst>
                <a:ext uri="{FF2B5EF4-FFF2-40B4-BE49-F238E27FC236}">
                  <a16:creationId xmlns:a16="http://schemas.microsoft.com/office/drawing/2014/main" id="{B1B8BFCB-3AEA-4924-A35F-787CFBA4EA2C}"/>
                </a:ext>
              </a:extLst>
            </p:cNvPr>
            <p:cNvSpPr>
              <a:spLocks/>
            </p:cNvSpPr>
            <p:nvPr/>
          </p:nvSpPr>
          <p:spPr bwMode="auto">
            <a:xfrm>
              <a:off x="3142010" y="5770017"/>
              <a:ext cx="404813" cy="417512"/>
            </a:xfrm>
            <a:custGeom>
              <a:avLst/>
              <a:gdLst>
                <a:gd name="T0" fmla="*/ 0 w 151"/>
                <a:gd name="T1" fmla="*/ 117 h 155"/>
                <a:gd name="T2" fmla="*/ 17 w 151"/>
                <a:gd name="T3" fmla="*/ 110 h 155"/>
                <a:gd name="T4" fmla="*/ 77 w 151"/>
                <a:gd name="T5" fmla="*/ 107 h 155"/>
                <a:gd name="T6" fmla="*/ 77 w 151"/>
                <a:gd name="T7" fmla="*/ 88 h 155"/>
                <a:gd name="T8" fmla="*/ 37 w 151"/>
                <a:gd name="T9" fmla="*/ 31 h 155"/>
                <a:gd name="T10" fmla="*/ 74 w 151"/>
                <a:gd name="T11" fmla="*/ 0 h 155"/>
                <a:gd name="T12" fmla="*/ 132 w 151"/>
                <a:gd name="T13" fmla="*/ 88 h 155"/>
                <a:gd name="T14" fmla="*/ 121 w 151"/>
                <a:gd name="T15" fmla="*/ 144 h 155"/>
                <a:gd name="T16" fmla="*/ 0 w 151"/>
                <a:gd name="T17" fmla="*/ 155 h 155"/>
                <a:gd name="T18" fmla="*/ 0 w 151"/>
                <a:gd name="T19" fmla="*/ 11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55">
                  <a:moveTo>
                    <a:pt x="0" y="117"/>
                  </a:moveTo>
                  <a:cubicBezTo>
                    <a:pt x="17" y="110"/>
                    <a:pt x="17" y="110"/>
                    <a:pt x="17" y="110"/>
                  </a:cubicBezTo>
                  <a:cubicBezTo>
                    <a:pt x="17" y="110"/>
                    <a:pt x="68" y="112"/>
                    <a:pt x="77" y="107"/>
                  </a:cubicBezTo>
                  <a:cubicBezTo>
                    <a:pt x="87" y="102"/>
                    <a:pt x="83" y="96"/>
                    <a:pt x="77" y="88"/>
                  </a:cubicBezTo>
                  <a:cubicBezTo>
                    <a:pt x="71" y="79"/>
                    <a:pt x="37" y="31"/>
                    <a:pt x="37" y="31"/>
                  </a:cubicBezTo>
                  <a:cubicBezTo>
                    <a:pt x="74" y="0"/>
                    <a:pt x="74" y="0"/>
                    <a:pt x="74" y="0"/>
                  </a:cubicBezTo>
                  <a:cubicBezTo>
                    <a:pt x="74" y="0"/>
                    <a:pt x="121" y="70"/>
                    <a:pt x="132" y="88"/>
                  </a:cubicBezTo>
                  <a:cubicBezTo>
                    <a:pt x="142" y="105"/>
                    <a:pt x="151" y="128"/>
                    <a:pt x="121" y="144"/>
                  </a:cubicBezTo>
                  <a:cubicBezTo>
                    <a:pt x="100" y="155"/>
                    <a:pt x="0" y="155"/>
                    <a:pt x="0" y="155"/>
                  </a:cubicBezTo>
                  <a:lnTo>
                    <a:pt x="0" y="117"/>
                  </a:lnTo>
                  <a:close/>
                </a:path>
              </a:pathLst>
            </a:custGeom>
            <a:solidFill>
              <a:srgbClr val="487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215">
              <a:extLst>
                <a:ext uri="{FF2B5EF4-FFF2-40B4-BE49-F238E27FC236}">
                  <a16:creationId xmlns:a16="http://schemas.microsoft.com/office/drawing/2014/main" id="{B7EA6E14-20EF-45B2-902E-947304143D2D}"/>
                </a:ext>
              </a:extLst>
            </p:cNvPr>
            <p:cNvSpPr>
              <a:spLocks/>
            </p:cNvSpPr>
            <p:nvPr/>
          </p:nvSpPr>
          <p:spPr bwMode="auto">
            <a:xfrm>
              <a:off x="2691160" y="6066880"/>
              <a:ext cx="128588" cy="538162"/>
            </a:xfrm>
            <a:custGeom>
              <a:avLst/>
              <a:gdLst>
                <a:gd name="T0" fmla="*/ 44 w 48"/>
                <a:gd name="T1" fmla="*/ 26 h 200"/>
                <a:gd name="T2" fmla="*/ 32 w 48"/>
                <a:gd name="T3" fmla="*/ 0 h 200"/>
                <a:gd name="T4" fmla="*/ 12 w 48"/>
                <a:gd name="T5" fmla="*/ 11 h 200"/>
                <a:gd name="T6" fmla="*/ 0 w 48"/>
                <a:gd name="T7" fmla="*/ 197 h 200"/>
                <a:gd name="T8" fmla="*/ 48 w 48"/>
                <a:gd name="T9" fmla="*/ 200 h 200"/>
                <a:gd name="T10" fmla="*/ 44 w 48"/>
                <a:gd name="T11" fmla="*/ 26 h 200"/>
              </a:gdLst>
              <a:ahLst/>
              <a:cxnLst>
                <a:cxn ang="0">
                  <a:pos x="T0" y="T1"/>
                </a:cxn>
                <a:cxn ang="0">
                  <a:pos x="T2" y="T3"/>
                </a:cxn>
                <a:cxn ang="0">
                  <a:pos x="T4" y="T5"/>
                </a:cxn>
                <a:cxn ang="0">
                  <a:pos x="T6" y="T7"/>
                </a:cxn>
                <a:cxn ang="0">
                  <a:pos x="T8" y="T9"/>
                </a:cxn>
                <a:cxn ang="0">
                  <a:pos x="T10" y="T11"/>
                </a:cxn>
              </a:cxnLst>
              <a:rect l="0" t="0" r="r" b="b"/>
              <a:pathLst>
                <a:path w="48" h="200">
                  <a:moveTo>
                    <a:pt x="44" y="26"/>
                  </a:moveTo>
                  <a:cubicBezTo>
                    <a:pt x="32" y="0"/>
                    <a:pt x="32" y="0"/>
                    <a:pt x="32" y="0"/>
                  </a:cubicBezTo>
                  <a:cubicBezTo>
                    <a:pt x="32" y="0"/>
                    <a:pt x="15" y="2"/>
                    <a:pt x="12" y="11"/>
                  </a:cubicBezTo>
                  <a:cubicBezTo>
                    <a:pt x="8" y="19"/>
                    <a:pt x="0" y="197"/>
                    <a:pt x="0" y="197"/>
                  </a:cubicBezTo>
                  <a:cubicBezTo>
                    <a:pt x="48" y="200"/>
                    <a:pt x="48" y="200"/>
                    <a:pt x="48" y="200"/>
                  </a:cubicBezTo>
                  <a:lnTo>
                    <a:pt x="44" y="26"/>
                  </a:lnTo>
                  <a:close/>
                </a:path>
              </a:pathLst>
            </a:custGeom>
            <a:solidFill>
              <a:srgbClr val="487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216">
              <a:extLst>
                <a:ext uri="{FF2B5EF4-FFF2-40B4-BE49-F238E27FC236}">
                  <a16:creationId xmlns:a16="http://schemas.microsoft.com/office/drawing/2014/main" id="{6F2FDC88-4AE3-44C7-97B2-9810F65A843B}"/>
                </a:ext>
              </a:extLst>
            </p:cNvPr>
            <p:cNvSpPr>
              <a:spLocks/>
            </p:cNvSpPr>
            <p:nvPr/>
          </p:nvSpPr>
          <p:spPr bwMode="auto">
            <a:xfrm>
              <a:off x="2762598" y="6109742"/>
              <a:ext cx="57150" cy="495300"/>
            </a:xfrm>
            <a:custGeom>
              <a:avLst/>
              <a:gdLst>
                <a:gd name="T0" fmla="*/ 17 w 21"/>
                <a:gd name="T1" fmla="*/ 10 h 184"/>
                <a:gd name="T2" fmla="*/ 13 w 21"/>
                <a:gd name="T3" fmla="*/ 0 h 184"/>
                <a:gd name="T4" fmla="*/ 2 w 21"/>
                <a:gd name="T5" fmla="*/ 34 h 184"/>
                <a:gd name="T6" fmla="*/ 0 w 21"/>
                <a:gd name="T7" fmla="*/ 89 h 184"/>
                <a:gd name="T8" fmla="*/ 1 w 21"/>
                <a:gd name="T9" fmla="*/ 183 h 184"/>
                <a:gd name="T10" fmla="*/ 21 w 21"/>
                <a:gd name="T11" fmla="*/ 184 h 184"/>
                <a:gd name="T12" fmla="*/ 17 w 21"/>
                <a:gd name="T13" fmla="*/ 10 h 184"/>
              </a:gdLst>
              <a:ahLst/>
              <a:cxnLst>
                <a:cxn ang="0">
                  <a:pos x="T0" y="T1"/>
                </a:cxn>
                <a:cxn ang="0">
                  <a:pos x="T2" y="T3"/>
                </a:cxn>
                <a:cxn ang="0">
                  <a:pos x="T4" y="T5"/>
                </a:cxn>
                <a:cxn ang="0">
                  <a:pos x="T6" y="T7"/>
                </a:cxn>
                <a:cxn ang="0">
                  <a:pos x="T8" y="T9"/>
                </a:cxn>
                <a:cxn ang="0">
                  <a:pos x="T10" y="T11"/>
                </a:cxn>
                <a:cxn ang="0">
                  <a:pos x="T12" y="T13"/>
                </a:cxn>
              </a:cxnLst>
              <a:rect l="0" t="0" r="r" b="b"/>
              <a:pathLst>
                <a:path w="21" h="184">
                  <a:moveTo>
                    <a:pt x="17" y="10"/>
                  </a:moveTo>
                  <a:cubicBezTo>
                    <a:pt x="13" y="0"/>
                    <a:pt x="13" y="0"/>
                    <a:pt x="13" y="0"/>
                  </a:cubicBezTo>
                  <a:cubicBezTo>
                    <a:pt x="8" y="11"/>
                    <a:pt x="4" y="22"/>
                    <a:pt x="2" y="34"/>
                  </a:cubicBezTo>
                  <a:cubicBezTo>
                    <a:pt x="0" y="53"/>
                    <a:pt x="0" y="71"/>
                    <a:pt x="0" y="89"/>
                  </a:cubicBezTo>
                  <a:cubicBezTo>
                    <a:pt x="0" y="120"/>
                    <a:pt x="1" y="152"/>
                    <a:pt x="1" y="183"/>
                  </a:cubicBezTo>
                  <a:cubicBezTo>
                    <a:pt x="21" y="184"/>
                    <a:pt x="21" y="184"/>
                    <a:pt x="21" y="184"/>
                  </a:cubicBezTo>
                  <a:lnTo>
                    <a:pt x="17" y="10"/>
                  </a:lnTo>
                  <a:close/>
                </a:path>
              </a:pathLst>
            </a:custGeom>
            <a:solidFill>
              <a:srgbClr val="396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217">
              <a:extLst>
                <a:ext uri="{FF2B5EF4-FFF2-40B4-BE49-F238E27FC236}">
                  <a16:creationId xmlns:a16="http://schemas.microsoft.com/office/drawing/2014/main" id="{77781857-157A-4D1B-B54C-75B5C17F0E72}"/>
                </a:ext>
              </a:extLst>
            </p:cNvPr>
            <p:cNvSpPr>
              <a:spLocks/>
            </p:cNvSpPr>
            <p:nvPr/>
          </p:nvSpPr>
          <p:spPr bwMode="auto">
            <a:xfrm>
              <a:off x="2776885" y="6049417"/>
              <a:ext cx="411163" cy="625475"/>
            </a:xfrm>
            <a:custGeom>
              <a:avLst/>
              <a:gdLst>
                <a:gd name="T0" fmla="*/ 0 w 259"/>
                <a:gd name="T1" fmla="*/ 11 h 394"/>
                <a:gd name="T2" fmla="*/ 137 w 259"/>
                <a:gd name="T3" fmla="*/ 0 h 394"/>
                <a:gd name="T4" fmla="*/ 259 w 259"/>
                <a:gd name="T5" fmla="*/ 11 h 394"/>
                <a:gd name="T6" fmla="*/ 259 w 259"/>
                <a:gd name="T7" fmla="*/ 390 h 394"/>
                <a:gd name="T8" fmla="*/ 0 w 259"/>
                <a:gd name="T9" fmla="*/ 394 h 394"/>
                <a:gd name="T10" fmla="*/ 0 w 259"/>
                <a:gd name="T11" fmla="*/ 11 h 394"/>
              </a:gdLst>
              <a:ahLst/>
              <a:cxnLst>
                <a:cxn ang="0">
                  <a:pos x="T0" y="T1"/>
                </a:cxn>
                <a:cxn ang="0">
                  <a:pos x="T2" y="T3"/>
                </a:cxn>
                <a:cxn ang="0">
                  <a:pos x="T4" y="T5"/>
                </a:cxn>
                <a:cxn ang="0">
                  <a:pos x="T6" y="T7"/>
                </a:cxn>
                <a:cxn ang="0">
                  <a:pos x="T8" y="T9"/>
                </a:cxn>
                <a:cxn ang="0">
                  <a:pos x="T10" y="T11"/>
                </a:cxn>
              </a:cxnLst>
              <a:rect l="0" t="0" r="r" b="b"/>
              <a:pathLst>
                <a:path w="259" h="394">
                  <a:moveTo>
                    <a:pt x="0" y="11"/>
                  </a:moveTo>
                  <a:lnTo>
                    <a:pt x="137" y="0"/>
                  </a:lnTo>
                  <a:lnTo>
                    <a:pt x="259" y="11"/>
                  </a:lnTo>
                  <a:lnTo>
                    <a:pt x="259" y="390"/>
                  </a:lnTo>
                  <a:lnTo>
                    <a:pt x="0" y="394"/>
                  </a:lnTo>
                  <a:lnTo>
                    <a:pt x="0" y="11"/>
                  </a:lnTo>
                  <a:close/>
                </a:path>
              </a:pathLst>
            </a:custGeom>
            <a:solidFill>
              <a:srgbClr val="487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218">
              <a:extLst>
                <a:ext uri="{FF2B5EF4-FFF2-40B4-BE49-F238E27FC236}">
                  <a16:creationId xmlns:a16="http://schemas.microsoft.com/office/drawing/2014/main" id="{FBE98113-57D3-4C0A-9A9A-AE202D92A425}"/>
                </a:ext>
              </a:extLst>
            </p:cNvPr>
            <p:cNvSpPr>
              <a:spLocks/>
            </p:cNvSpPr>
            <p:nvPr/>
          </p:nvSpPr>
          <p:spPr bwMode="auto">
            <a:xfrm>
              <a:off x="2932460" y="6052592"/>
              <a:ext cx="125413" cy="134937"/>
            </a:xfrm>
            <a:custGeom>
              <a:avLst/>
              <a:gdLst>
                <a:gd name="T0" fmla="*/ 7 w 79"/>
                <a:gd name="T1" fmla="*/ 0 h 85"/>
                <a:gd name="T2" fmla="*/ 0 w 79"/>
                <a:gd name="T3" fmla="*/ 85 h 85"/>
                <a:gd name="T4" fmla="*/ 41 w 79"/>
                <a:gd name="T5" fmla="*/ 36 h 85"/>
                <a:gd name="T6" fmla="*/ 79 w 79"/>
                <a:gd name="T7" fmla="*/ 85 h 85"/>
                <a:gd name="T8" fmla="*/ 74 w 79"/>
                <a:gd name="T9" fmla="*/ 0 h 85"/>
                <a:gd name="T10" fmla="*/ 7 w 79"/>
                <a:gd name="T11" fmla="*/ 0 h 85"/>
              </a:gdLst>
              <a:ahLst/>
              <a:cxnLst>
                <a:cxn ang="0">
                  <a:pos x="T0" y="T1"/>
                </a:cxn>
                <a:cxn ang="0">
                  <a:pos x="T2" y="T3"/>
                </a:cxn>
                <a:cxn ang="0">
                  <a:pos x="T4" y="T5"/>
                </a:cxn>
                <a:cxn ang="0">
                  <a:pos x="T6" y="T7"/>
                </a:cxn>
                <a:cxn ang="0">
                  <a:pos x="T8" y="T9"/>
                </a:cxn>
                <a:cxn ang="0">
                  <a:pos x="T10" y="T11"/>
                </a:cxn>
              </a:cxnLst>
              <a:rect l="0" t="0" r="r" b="b"/>
              <a:pathLst>
                <a:path w="79" h="85">
                  <a:moveTo>
                    <a:pt x="7" y="0"/>
                  </a:moveTo>
                  <a:lnTo>
                    <a:pt x="0" y="85"/>
                  </a:lnTo>
                  <a:lnTo>
                    <a:pt x="41" y="36"/>
                  </a:lnTo>
                  <a:lnTo>
                    <a:pt x="79" y="85"/>
                  </a:lnTo>
                  <a:lnTo>
                    <a:pt x="74" y="0"/>
                  </a:lnTo>
                  <a:lnTo>
                    <a:pt x="7" y="0"/>
                  </a:lnTo>
                  <a:close/>
                </a:path>
              </a:pathLst>
            </a:custGeom>
            <a:solidFill>
              <a:srgbClr val="396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Rectangle 219">
              <a:extLst>
                <a:ext uri="{FF2B5EF4-FFF2-40B4-BE49-F238E27FC236}">
                  <a16:creationId xmlns:a16="http://schemas.microsoft.com/office/drawing/2014/main" id="{08EBA231-A63C-4CEC-9539-9D54398BA2A1}"/>
                </a:ext>
              </a:extLst>
            </p:cNvPr>
            <p:cNvSpPr>
              <a:spLocks noChangeArrowheads="1"/>
            </p:cNvSpPr>
            <p:nvPr/>
          </p:nvSpPr>
          <p:spPr bwMode="auto">
            <a:xfrm>
              <a:off x="2994373" y="6090692"/>
              <a:ext cx="4763" cy="581025"/>
            </a:xfrm>
            <a:prstGeom prst="rect">
              <a:avLst/>
            </a:prstGeom>
            <a:solidFill>
              <a:srgbClr val="3963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220">
              <a:extLst>
                <a:ext uri="{FF2B5EF4-FFF2-40B4-BE49-F238E27FC236}">
                  <a16:creationId xmlns:a16="http://schemas.microsoft.com/office/drawing/2014/main" id="{59F8EC21-8BF9-443A-B4D3-4DACE5E53F76}"/>
                </a:ext>
              </a:extLst>
            </p:cNvPr>
            <p:cNvSpPr>
              <a:spLocks/>
            </p:cNvSpPr>
            <p:nvPr/>
          </p:nvSpPr>
          <p:spPr bwMode="auto">
            <a:xfrm>
              <a:off x="2943573" y="5952580"/>
              <a:ext cx="106363" cy="157162"/>
            </a:xfrm>
            <a:custGeom>
              <a:avLst/>
              <a:gdLst>
                <a:gd name="T0" fmla="*/ 40 w 40"/>
                <a:gd name="T1" fmla="*/ 0 h 58"/>
                <a:gd name="T2" fmla="*/ 0 w 40"/>
                <a:gd name="T3" fmla="*/ 0 h 58"/>
                <a:gd name="T4" fmla="*/ 0 w 40"/>
                <a:gd name="T5" fmla="*/ 40 h 58"/>
                <a:gd name="T6" fmla="*/ 20 w 40"/>
                <a:gd name="T7" fmla="*/ 58 h 58"/>
                <a:gd name="T8" fmla="*/ 39 w 40"/>
                <a:gd name="T9" fmla="*/ 40 h 58"/>
                <a:gd name="T10" fmla="*/ 4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40" y="0"/>
                  </a:moveTo>
                  <a:cubicBezTo>
                    <a:pt x="0" y="0"/>
                    <a:pt x="0" y="0"/>
                    <a:pt x="0" y="0"/>
                  </a:cubicBezTo>
                  <a:cubicBezTo>
                    <a:pt x="0" y="40"/>
                    <a:pt x="0" y="40"/>
                    <a:pt x="0" y="40"/>
                  </a:cubicBezTo>
                  <a:cubicBezTo>
                    <a:pt x="1" y="50"/>
                    <a:pt x="9" y="58"/>
                    <a:pt x="20" y="58"/>
                  </a:cubicBezTo>
                  <a:cubicBezTo>
                    <a:pt x="30" y="58"/>
                    <a:pt x="38" y="50"/>
                    <a:pt x="39" y="40"/>
                  </a:cubicBezTo>
                  <a:lnTo>
                    <a:pt x="40" y="0"/>
                  </a:lnTo>
                  <a:close/>
                </a:path>
              </a:pathLst>
            </a:custGeom>
            <a:solidFill>
              <a:srgbClr val="FBCA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221">
              <a:extLst>
                <a:ext uri="{FF2B5EF4-FFF2-40B4-BE49-F238E27FC236}">
                  <a16:creationId xmlns:a16="http://schemas.microsoft.com/office/drawing/2014/main" id="{B3189747-B5C4-48CA-92F9-C5F68524B348}"/>
                </a:ext>
              </a:extLst>
            </p:cNvPr>
            <p:cNvSpPr>
              <a:spLocks/>
            </p:cNvSpPr>
            <p:nvPr/>
          </p:nvSpPr>
          <p:spPr bwMode="auto">
            <a:xfrm>
              <a:off x="2943573" y="5952580"/>
              <a:ext cx="106363" cy="69850"/>
            </a:xfrm>
            <a:custGeom>
              <a:avLst/>
              <a:gdLst>
                <a:gd name="T0" fmla="*/ 22 w 40"/>
                <a:gd name="T1" fmla="*/ 25 h 26"/>
                <a:gd name="T2" fmla="*/ 39 w 40"/>
                <a:gd name="T3" fmla="*/ 22 h 26"/>
                <a:gd name="T4" fmla="*/ 40 w 40"/>
                <a:gd name="T5" fmla="*/ 0 h 26"/>
                <a:gd name="T6" fmla="*/ 0 w 40"/>
                <a:gd name="T7" fmla="*/ 0 h 26"/>
                <a:gd name="T8" fmla="*/ 0 w 40"/>
                <a:gd name="T9" fmla="*/ 22 h 26"/>
                <a:gd name="T10" fmla="*/ 22 w 40"/>
                <a:gd name="T11" fmla="*/ 25 h 26"/>
              </a:gdLst>
              <a:ahLst/>
              <a:cxnLst>
                <a:cxn ang="0">
                  <a:pos x="T0" y="T1"/>
                </a:cxn>
                <a:cxn ang="0">
                  <a:pos x="T2" y="T3"/>
                </a:cxn>
                <a:cxn ang="0">
                  <a:pos x="T4" y="T5"/>
                </a:cxn>
                <a:cxn ang="0">
                  <a:pos x="T6" y="T7"/>
                </a:cxn>
                <a:cxn ang="0">
                  <a:pos x="T8" y="T9"/>
                </a:cxn>
                <a:cxn ang="0">
                  <a:pos x="T10" y="T11"/>
                </a:cxn>
              </a:cxnLst>
              <a:rect l="0" t="0" r="r" b="b"/>
              <a:pathLst>
                <a:path w="40" h="26">
                  <a:moveTo>
                    <a:pt x="22" y="25"/>
                  </a:moveTo>
                  <a:cubicBezTo>
                    <a:pt x="28" y="25"/>
                    <a:pt x="34" y="24"/>
                    <a:pt x="39" y="22"/>
                  </a:cubicBezTo>
                  <a:cubicBezTo>
                    <a:pt x="40" y="0"/>
                    <a:pt x="40" y="0"/>
                    <a:pt x="40" y="0"/>
                  </a:cubicBezTo>
                  <a:cubicBezTo>
                    <a:pt x="0" y="0"/>
                    <a:pt x="0" y="0"/>
                    <a:pt x="0" y="0"/>
                  </a:cubicBezTo>
                  <a:cubicBezTo>
                    <a:pt x="0" y="22"/>
                    <a:pt x="0" y="22"/>
                    <a:pt x="0" y="22"/>
                  </a:cubicBezTo>
                  <a:cubicBezTo>
                    <a:pt x="7" y="25"/>
                    <a:pt x="14" y="26"/>
                    <a:pt x="22" y="25"/>
                  </a:cubicBezTo>
                  <a:close/>
                </a:path>
              </a:pathLst>
            </a:custGeom>
            <a:solidFill>
              <a:srgbClr val="EABD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222">
              <a:extLst>
                <a:ext uri="{FF2B5EF4-FFF2-40B4-BE49-F238E27FC236}">
                  <a16:creationId xmlns:a16="http://schemas.microsoft.com/office/drawing/2014/main" id="{93179AE4-56D0-476A-A8E9-AF840ABEB5A5}"/>
                </a:ext>
              </a:extLst>
            </p:cNvPr>
            <p:cNvSpPr>
              <a:spLocks/>
            </p:cNvSpPr>
            <p:nvPr/>
          </p:nvSpPr>
          <p:spPr bwMode="auto">
            <a:xfrm>
              <a:off x="2648298" y="5228680"/>
              <a:ext cx="681038" cy="463550"/>
            </a:xfrm>
            <a:custGeom>
              <a:avLst/>
              <a:gdLst>
                <a:gd name="T0" fmla="*/ 29 w 254"/>
                <a:gd name="T1" fmla="*/ 168 h 172"/>
                <a:gd name="T2" fmla="*/ 29 w 254"/>
                <a:gd name="T3" fmla="*/ 92 h 172"/>
                <a:gd name="T4" fmla="*/ 11 w 254"/>
                <a:gd name="T5" fmla="*/ 108 h 172"/>
                <a:gd name="T6" fmla="*/ 33 w 254"/>
                <a:gd name="T7" fmla="*/ 59 h 172"/>
                <a:gd name="T8" fmla="*/ 0 w 254"/>
                <a:gd name="T9" fmla="*/ 72 h 172"/>
                <a:gd name="T10" fmla="*/ 56 w 254"/>
                <a:gd name="T11" fmla="*/ 28 h 172"/>
                <a:gd name="T12" fmla="*/ 36 w 254"/>
                <a:gd name="T13" fmla="*/ 23 h 172"/>
                <a:gd name="T14" fmla="*/ 74 w 254"/>
                <a:gd name="T15" fmla="*/ 16 h 172"/>
                <a:gd name="T16" fmla="*/ 58 w 254"/>
                <a:gd name="T17" fmla="*/ 0 h 172"/>
                <a:gd name="T18" fmla="*/ 114 w 254"/>
                <a:gd name="T19" fmla="*/ 12 h 172"/>
                <a:gd name="T20" fmla="*/ 137 w 254"/>
                <a:gd name="T21" fmla="*/ 23 h 172"/>
                <a:gd name="T22" fmla="*/ 202 w 254"/>
                <a:gd name="T23" fmla="*/ 24 h 172"/>
                <a:gd name="T24" fmla="*/ 254 w 254"/>
                <a:gd name="T25" fmla="*/ 100 h 172"/>
                <a:gd name="T26" fmla="*/ 248 w 254"/>
                <a:gd name="T27" fmla="*/ 172 h 172"/>
                <a:gd name="T28" fmla="*/ 29 w 254"/>
                <a:gd name="T29" fmla="*/ 16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4" h="172">
                  <a:moveTo>
                    <a:pt x="29" y="168"/>
                  </a:moveTo>
                  <a:cubicBezTo>
                    <a:pt x="29" y="92"/>
                    <a:pt x="29" y="92"/>
                    <a:pt x="29" y="92"/>
                  </a:cubicBezTo>
                  <a:cubicBezTo>
                    <a:pt x="29" y="92"/>
                    <a:pt x="14" y="100"/>
                    <a:pt x="11" y="108"/>
                  </a:cubicBezTo>
                  <a:cubicBezTo>
                    <a:pt x="11" y="108"/>
                    <a:pt x="7" y="87"/>
                    <a:pt x="33" y="59"/>
                  </a:cubicBezTo>
                  <a:cubicBezTo>
                    <a:pt x="0" y="72"/>
                    <a:pt x="0" y="72"/>
                    <a:pt x="0" y="72"/>
                  </a:cubicBezTo>
                  <a:cubicBezTo>
                    <a:pt x="0" y="72"/>
                    <a:pt x="24" y="35"/>
                    <a:pt x="56" y="28"/>
                  </a:cubicBezTo>
                  <a:cubicBezTo>
                    <a:pt x="36" y="23"/>
                    <a:pt x="36" y="23"/>
                    <a:pt x="36" y="23"/>
                  </a:cubicBezTo>
                  <a:cubicBezTo>
                    <a:pt x="36" y="23"/>
                    <a:pt x="53" y="14"/>
                    <a:pt x="74" y="16"/>
                  </a:cubicBezTo>
                  <a:cubicBezTo>
                    <a:pt x="58" y="0"/>
                    <a:pt x="58" y="0"/>
                    <a:pt x="58" y="0"/>
                  </a:cubicBezTo>
                  <a:cubicBezTo>
                    <a:pt x="58" y="0"/>
                    <a:pt x="96" y="4"/>
                    <a:pt x="114" y="12"/>
                  </a:cubicBezTo>
                  <a:cubicBezTo>
                    <a:pt x="132" y="20"/>
                    <a:pt x="137" y="23"/>
                    <a:pt x="137" y="23"/>
                  </a:cubicBezTo>
                  <a:cubicBezTo>
                    <a:pt x="137" y="23"/>
                    <a:pt x="166" y="10"/>
                    <a:pt x="202" y="24"/>
                  </a:cubicBezTo>
                  <a:cubicBezTo>
                    <a:pt x="238" y="38"/>
                    <a:pt x="254" y="82"/>
                    <a:pt x="254" y="100"/>
                  </a:cubicBezTo>
                  <a:cubicBezTo>
                    <a:pt x="253" y="118"/>
                    <a:pt x="248" y="172"/>
                    <a:pt x="248" y="172"/>
                  </a:cubicBezTo>
                  <a:lnTo>
                    <a:pt x="29" y="168"/>
                  </a:lnTo>
                  <a:close/>
                </a:path>
              </a:pathLst>
            </a:custGeom>
            <a:solidFill>
              <a:srgbClr val="352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223">
              <a:extLst>
                <a:ext uri="{FF2B5EF4-FFF2-40B4-BE49-F238E27FC236}">
                  <a16:creationId xmlns:a16="http://schemas.microsoft.com/office/drawing/2014/main" id="{71EF4525-5817-4E79-B197-648221E7339E}"/>
                </a:ext>
              </a:extLst>
            </p:cNvPr>
            <p:cNvSpPr>
              <a:spLocks/>
            </p:cNvSpPr>
            <p:nvPr/>
          </p:nvSpPr>
          <p:spPr bwMode="auto">
            <a:xfrm>
              <a:off x="2770535" y="5452517"/>
              <a:ext cx="473075" cy="573087"/>
            </a:xfrm>
            <a:custGeom>
              <a:avLst/>
              <a:gdLst>
                <a:gd name="T0" fmla="*/ 3 w 176"/>
                <a:gd name="T1" fmla="*/ 8 h 213"/>
                <a:gd name="T2" fmla="*/ 0 w 176"/>
                <a:gd name="T3" fmla="*/ 132 h 213"/>
                <a:gd name="T4" fmla="*/ 81 w 176"/>
                <a:gd name="T5" fmla="*/ 206 h 213"/>
                <a:gd name="T6" fmla="*/ 173 w 176"/>
                <a:gd name="T7" fmla="*/ 133 h 213"/>
                <a:gd name="T8" fmla="*/ 176 w 176"/>
                <a:gd name="T9" fmla="*/ 14 h 213"/>
                <a:gd name="T10" fmla="*/ 3 w 176"/>
                <a:gd name="T11" fmla="*/ 8 h 213"/>
              </a:gdLst>
              <a:ahLst/>
              <a:cxnLst>
                <a:cxn ang="0">
                  <a:pos x="T0" y="T1"/>
                </a:cxn>
                <a:cxn ang="0">
                  <a:pos x="T2" y="T3"/>
                </a:cxn>
                <a:cxn ang="0">
                  <a:pos x="T4" y="T5"/>
                </a:cxn>
                <a:cxn ang="0">
                  <a:pos x="T6" y="T7"/>
                </a:cxn>
                <a:cxn ang="0">
                  <a:pos x="T8" y="T9"/>
                </a:cxn>
                <a:cxn ang="0">
                  <a:pos x="T10" y="T11"/>
                </a:cxn>
              </a:cxnLst>
              <a:rect l="0" t="0" r="r" b="b"/>
              <a:pathLst>
                <a:path w="176" h="213">
                  <a:moveTo>
                    <a:pt x="3" y="8"/>
                  </a:moveTo>
                  <a:cubicBezTo>
                    <a:pt x="3" y="8"/>
                    <a:pt x="0" y="117"/>
                    <a:pt x="0" y="132"/>
                  </a:cubicBezTo>
                  <a:cubicBezTo>
                    <a:pt x="0" y="147"/>
                    <a:pt x="1" y="199"/>
                    <a:pt x="81" y="206"/>
                  </a:cubicBezTo>
                  <a:cubicBezTo>
                    <a:pt x="161" y="213"/>
                    <a:pt x="170" y="152"/>
                    <a:pt x="173" y="133"/>
                  </a:cubicBezTo>
                  <a:cubicBezTo>
                    <a:pt x="176" y="114"/>
                    <a:pt x="176" y="14"/>
                    <a:pt x="176" y="14"/>
                  </a:cubicBezTo>
                  <a:cubicBezTo>
                    <a:pt x="176" y="14"/>
                    <a:pt x="32" y="0"/>
                    <a:pt x="3" y="8"/>
                  </a:cubicBezTo>
                  <a:close/>
                </a:path>
              </a:pathLst>
            </a:custGeom>
            <a:solidFill>
              <a:srgbClr val="FBCA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Oval 224">
              <a:extLst>
                <a:ext uri="{FF2B5EF4-FFF2-40B4-BE49-F238E27FC236}">
                  <a16:creationId xmlns:a16="http://schemas.microsoft.com/office/drawing/2014/main" id="{38034060-B8BD-452F-BC9D-F428AEB08EA9}"/>
                </a:ext>
              </a:extLst>
            </p:cNvPr>
            <p:cNvSpPr>
              <a:spLocks noChangeArrowheads="1"/>
            </p:cNvSpPr>
            <p:nvPr/>
          </p:nvSpPr>
          <p:spPr bwMode="auto">
            <a:xfrm>
              <a:off x="2691160" y="5650955"/>
              <a:ext cx="128588" cy="127000"/>
            </a:xfrm>
            <a:prstGeom prst="ellipse">
              <a:avLst/>
            </a:prstGeom>
            <a:solidFill>
              <a:srgbClr val="FBCA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Oval 225">
              <a:extLst>
                <a:ext uri="{FF2B5EF4-FFF2-40B4-BE49-F238E27FC236}">
                  <a16:creationId xmlns:a16="http://schemas.microsoft.com/office/drawing/2014/main" id="{76EB445C-B7C9-4184-AB0D-92E0B1D33DE2}"/>
                </a:ext>
              </a:extLst>
            </p:cNvPr>
            <p:cNvSpPr>
              <a:spLocks noChangeArrowheads="1"/>
            </p:cNvSpPr>
            <p:nvPr/>
          </p:nvSpPr>
          <p:spPr bwMode="auto">
            <a:xfrm>
              <a:off x="3203923" y="5650955"/>
              <a:ext cx="125413" cy="127000"/>
            </a:xfrm>
            <a:prstGeom prst="ellipse">
              <a:avLst/>
            </a:prstGeom>
            <a:solidFill>
              <a:srgbClr val="FBCA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226">
              <a:extLst>
                <a:ext uri="{FF2B5EF4-FFF2-40B4-BE49-F238E27FC236}">
                  <a16:creationId xmlns:a16="http://schemas.microsoft.com/office/drawing/2014/main" id="{8CB3FAB3-F397-42A8-9CCE-83EB6BB1F722}"/>
                </a:ext>
              </a:extLst>
            </p:cNvPr>
            <p:cNvSpPr>
              <a:spLocks/>
            </p:cNvSpPr>
            <p:nvPr/>
          </p:nvSpPr>
          <p:spPr bwMode="auto">
            <a:xfrm>
              <a:off x="2943573" y="5658892"/>
              <a:ext cx="85725" cy="133350"/>
            </a:xfrm>
            <a:custGeom>
              <a:avLst/>
              <a:gdLst>
                <a:gd name="T0" fmla="*/ 28 w 54"/>
                <a:gd name="T1" fmla="*/ 0 h 84"/>
                <a:gd name="T2" fmla="*/ 0 w 54"/>
                <a:gd name="T3" fmla="*/ 84 h 84"/>
                <a:gd name="T4" fmla="*/ 54 w 54"/>
                <a:gd name="T5" fmla="*/ 84 h 84"/>
                <a:gd name="T6" fmla="*/ 28 w 54"/>
                <a:gd name="T7" fmla="*/ 0 h 84"/>
              </a:gdLst>
              <a:ahLst/>
              <a:cxnLst>
                <a:cxn ang="0">
                  <a:pos x="T0" y="T1"/>
                </a:cxn>
                <a:cxn ang="0">
                  <a:pos x="T2" y="T3"/>
                </a:cxn>
                <a:cxn ang="0">
                  <a:pos x="T4" y="T5"/>
                </a:cxn>
                <a:cxn ang="0">
                  <a:pos x="T6" y="T7"/>
                </a:cxn>
              </a:cxnLst>
              <a:rect l="0" t="0" r="r" b="b"/>
              <a:pathLst>
                <a:path w="54" h="84">
                  <a:moveTo>
                    <a:pt x="28" y="0"/>
                  </a:moveTo>
                  <a:lnTo>
                    <a:pt x="0" y="84"/>
                  </a:lnTo>
                  <a:lnTo>
                    <a:pt x="54" y="84"/>
                  </a:lnTo>
                  <a:lnTo>
                    <a:pt x="28" y="0"/>
                  </a:lnTo>
                  <a:close/>
                </a:path>
              </a:pathLst>
            </a:custGeom>
            <a:solidFill>
              <a:srgbClr val="EABA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Rectangle 227">
              <a:extLst>
                <a:ext uri="{FF2B5EF4-FFF2-40B4-BE49-F238E27FC236}">
                  <a16:creationId xmlns:a16="http://schemas.microsoft.com/office/drawing/2014/main" id="{31BE273F-364B-4C43-BD41-AE4AFBD4E29A}"/>
                </a:ext>
              </a:extLst>
            </p:cNvPr>
            <p:cNvSpPr>
              <a:spLocks noChangeArrowheads="1"/>
            </p:cNvSpPr>
            <p:nvPr/>
          </p:nvSpPr>
          <p:spPr bwMode="auto">
            <a:xfrm>
              <a:off x="3068985" y="6243092"/>
              <a:ext cx="96838" cy="30162"/>
            </a:xfrm>
            <a:prstGeom prst="rect">
              <a:avLst/>
            </a:prstGeom>
            <a:solidFill>
              <a:srgbClr val="B7925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228">
              <a:extLst>
                <a:ext uri="{FF2B5EF4-FFF2-40B4-BE49-F238E27FC236}">
                  <a16:creationId xmlns:a16="http://schemas.microsoft.com/office/drawing/2014/main" id="{3A63735B-3594-48F2-8430-9D550F578B39}"/>
                </a:ext>
              </a:extLst>
            </p:cNvPr>
            <p:cNvSpPr>
              <a:spLocks/>
            </p:cNvSpPr>
            <p:nvPr/>
          </p:nvSpPr>
          <p:spPr bwMode="auto">
            <a:xfrm>
              <a:off x="2819748" y="5643017"/>
              <a:ext cx="90488" cy="15875"/>
            </a:xfrm>
            <a:custGeom>
              <a:avLst/>
              <a:gdLst>
                <a:gd name="T0" fmla="*/ 19 w 34"/>
                <a:gd name="T1" fmla="*/ 6 h 6"/>
                <a:gd name="T2" fmla="*/ 2 w 34"/>
                <a:gd name="T3" fmla="*/ 5 h 6"/>
                <a:gd name="T4" fmla="*/ 0 w 34"/>
                <a:gd name="T5" fmla="*/ 2 h 6"/>
                <a:gd name="T6" fmla="*/ 3 w 34"/>
                <a:gd name="T7" fmla="*/ 1 h 6"/>
                <a:gd name="T8" fmla="*/ 31 w 34"/>
                <a:gd name="T9" fmla="*/ 1 h 6"/>
                <a:gd name="T10" fmla="*/ 34 w 34"/>
                <a:gd name="T11" fmla="*/ 2 h 6"/>
                <a:gd name="T12" fmla="*/ 33 w 34"/>
                <a:gd name="T13" fmla="*/ 5 h 6"/>
                <a:gd name="T14" fmla="*/ 19 w 34"/>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6">
                  <a:moveTo>
                    <a:pt x="19" y="6"/>
                  </a:moveTo>
                  <a:cubicBezTo>
                    <a:pt x="10" y="6"/>
                    <a:pt x="2" y="5"/>
                    <a:pt x="2" y="5"/>
                  </a:cubicBezTo>
                  <a:cubicBezTo>
                    <a:pt x="1" y="4"/>
                    <a:pt x="0" y="3"/>
                    <a:pt x="0" y="2"/>
                  </a:cubicBezTo>
                  <a:cubicBezTo>
                    <a:pt x="0" y="1"/>
                    <a:pt x="2" y="0"/>
                    <a:pt x="3" y="1"/>
                  </a:cubicBezTo>
                  <a:cubicBezTo>
                    <a:pt x="3" y="1"/>
                    <a:pt x="21" y="4"/>
                    <a:pt x="31" y="1"/>
                  </a:cubicBezTo>
                  <a:cubicBezTo>
                    <a:pt x="33" y="0"/>
                    <a:pt x="34" y="1"/>
                    <a:pt x="34" y="2"/>
                  </a:cubicBezTo>
                  <a:cubicBezTo>
                    <a:pt x="34" y="3"/>
                    <a:pt x="34" y="4"/>
                    <a:pt x="33" y="5"/>
                  </a:cubicBezTo>
                  <a:cubicBezTo>
                    <a:pt x="29" y="6"/>
                    <a:pt x="24" y="6"/>
                    <a:pt x="19" y="6"/>
                  </a:cubicBezTo>
                  <a:close/>
                </a:path>
              </a:pathLst>
            </a:custGeom>
            <a:solidFill>
              <a:srgbClr val="353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229">
              <a:extLst>
                <a:ext uri="{FF2B5EF4-FFF2-40B4-BE49-F238E27FC236}">
                  <a16:creationId xmlns:a16="http://schemas.microsoft.com/office/drawing/2014/main" id="{79E8A426-E80B-4686-B08A-866D806F4006}"/>
                </a:ext>
              </a:extLst>
            </p:cNvPr>
            <p:cNvSpPr>
              <a:spLocks/>
            </p:cNvSpPr>
            <p:nvPr/>
          </p:nvSpPr>
          <p:spPr bwMode="auto">
            <a:xfrm>
              <a:off x="3095973" y="5643017"/>
              <a:ext cx="92075" cy="15875"/>
            </a:xfrm>
            <a:custGeom>
              <a:avLst/>
              <a:gdLst>
                <a:gd name="T0" fmla="*/ 19 w 34"/>
                <a:gd name="T1" fmla="*/ 6 h 6"/>
                <a:gd name="T2" fmla="*/ 2 w 34"/>
                <a:gd name="T3" fmla="*/ 5 h 6"/>
                <a:gd name="T4" fmla="*/ 0 w 34"/>
                <a:gd name="T5" fmla="*/ 2 h 6"/>
                <a:gd name="T6" fmla="*/ 3 w 34"/>
                <a:gd name="T7" fmla="*/ 1 h 6"/>
                <a:gd name="T8" fmla="*/ 31 w 34"/>
                <a:gd name="T9" fmla="*/ 1 h 6"/>
                <a:gd name="T10" fmla="*/ 34 w 34"/>
                <a:gd name="T11" fmla="*/ 2 h 6"/>
                <a:gd name="T12" fmla="*/ 33 w 34"/>
                <a:gd name="T13" fmla="*/ 5 h 6"/>
                <a:gd name="T14" fmla="*/ 19 w 34"/>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6">
                  <a:moveTo>
                    <a:pt x="19" y="6"/>
                  </a:moveTo>
                  <a:cubicBezTo>
                    <a:pt x="10" y="6"/>
                    <a:pt x="2" y="5"/>
                    <a:pt x="2" y="5"/>
                  </a:cubicBezTo>
                  <a:cubicBezTo>
                    <a:pt x="1" y="4"/>
                    <a:pt x="0" y="3"/>
                    <a:pt x="0" y="2"/>
                  </a:cubicBezTo>
                  <a:cubicBezTo>
                    <a:pt x="0" y="1"/>
                    <a:pt x="2" y="0"/>
                    <a:pt x="3" y="1"/>
                  </a:cubicBezTo>
                  <a:cubicBezTo>
                    <a:pt x="3" y="1"/>
                    <a:pt x="21" y="4"/>
                    <a:pt x="31" y="1"/>
                  </a:cubicBezTo>
                  <a:cubicBezTo>
                    <a:pt x="32" y="0"/>
                    <a:pt x="34" y="1"/>
                    <a:pt x="34" y="2"/>
                  </a:cubicBezTo>
                  <a:cubicBezTo>
                    <a:pt x="34" y="3"/>
                    <a:pt x="34" y="4"/>
                    <a:pt x="33" y="5"/>
                  </a:cubicBezTo>
                  <a:cubicBezTo>
                    <a:pt x="29" y="6"/>
                    <a:pt x="24" y="6"/>
                    <a:pt x="19" y="6"/>
                  </a:cubicBezTo>
                  <a:close/>
                </a:path>
              </a:pathLst>
            </a:custGeom>
            <a:solidFill>
              <a:srgbClr val="353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230">
              <a:extLst>
                <a:ext uri="{FF2B5EF4-FFF2-40B4-BE49-F238E27FC236}">
                  <a16:creationId xmlns:a16="http://schemas.microsoft.com/office/drawing/2014/main" id="{8162A60A-9DF4-4F31-ADA0-0671C6FDEE96}"/>
                </a:ext>
              </a:extLst>
            </p:cNvPr>
            <p:cNvSpPr>
              <a:spLocks/>
            </p:cNvSpPr>
            <p:nvPr/>
          </p:nvSpPr>
          <p:spPr bwMode="auto">
            <a:xfrm>
              <a:off x="2835623" y="5530305"/>
              <a:ext cx="96838" cy="49212"/>
            </a:xfrm>
            <a:custGeom>
              <a:avLst/>
              <a:gdLst>
                <a:gd name="T0" fmla="*/ 18 w 36"/>
                <a:gd name="T1" fmla="*/ 18 h 18"/>
                <a:gd name="T2" fmla="*/ 5 w 36"/>
                <a:gd name="T3" fmla="*/ 13 h 18"/>
                <a:gd name="T4" fmla="*/ 0 w 36"/>
                <a:gd name="T5" fmla="*/ 2 h 18"/>
                <a:gd name="T6" fmla="*/ 2 w 36"/>
                <a:gd name="T7" fmla="*/ 0 h 18"/>
                <a:gd name="T8" fmla="*/ 4 w 36"/>
                <a:gd name="T9" fmla="*/ 2 h 18"/>
                <a:gd name="T10" fmla="*/ 8 w 36"/>
                <a:gd name="T11" fmla="*/ 10 h 18"/>
                <a:gd name="T12" fmla="*/ 18 w 36"/>
                <a:gd name="T13" fmla="*/ 14 h 18"/>
                <a:gd name="T14" fmla="*/ 29 w 36"/>
                <a:gd name="T15" fmla="*/ 10 h 18"/>
                <a:gd name="T16" fmla="*/ 31 w 36"/>
                <a:gd name="T17" fmla="*/ 2 h 18"/>
                <a:gd name="T18" fmla="*/ 33 w 36"/>
                <a:gd name="T19" fmla="*/ 0 h 18"/>
                <a:gd name="T20" fmla="*/ 36 w 36"/>
                <a:gd name="T21" fmla="*/ 2 h 18"/>
                <a:gd name="T22" fmla="*/ 32 w 36"/>
                <a:gd name="T23" fmla="*/ 13 h 18"/>
                <a:gd name="T24" fmla="*/ 18 w 36"/>
                <a:gd name="T25" fmla="*/ 18 h 18"/>
                <a:gd name="T26" fmla="*/ 18 w 36"/>
                <a:gd name="T2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18">
                  <a:moveTo>
                    <a:pt x="18" y="18"/>
                  </a:moveTo>
                  <a:cubicBezTo>
                    <a:pt x="12" y="18"/>
                    <a:pt x="8" y="16"/>
                    <a:pt x="5" y="13"/>
                  </a:cubicBezTo>
                  <a:cubicBezTo>
                    <a:pt x="0" y="9"/>
                    <a:pt x="0" y="2"/>
                    <a:pt x="0" y="2"/>
                  </a:cubicBezTo>
                  <a:cubicBezTo>
                    <a:pt x="0" y="1"/>
                    <a:pt x="1" y="0"/>
                    <a:pt x="2" y="0"/>
                  </a:cubicBezTo>
                  <a:cubicBezTo>
                    <a:pt x="4" y="0"/>
                    <a:pt x="4" y="1"/>
                    <a:pt x="4" y="2"/>
                  </a:cubicBezTo>
                  <a:cubicBezTo>
                    <a:pt x="4" y="2"/>
                    <a:pt x="4" y="7"/>
                    <a:pt x="8" y="10"/>
                  </a:cubicBezTo>
                  <a:cubicBezTo>
                    <a:pt x="10" y="13"/>
                    <a:pt x="14" y="14"/>
                    <a:pt x="18" y="14"/>
                  </a:cubicBezTo>
                  <a:cubicBezTo>
                    <a:pt x="23" y="14"/>
                    <a:pt x="26" y="13"/>
                    <a:pt x="29" y="10"/>
                  </a:cubicBezTo>
                  <a:cubicBezTo>
                    <a:pt x="32" y="7"/>
                    <a:pt x="31" y="2"/>
                    <a:pt x="31" y="2"/>
                  </a:cubicBezTo>
                  <a:cubicBezTo>
                    <a:pt x="31" y="1"/>
                    <a:pt x="32" y="0"/>
                    <a:pt x="33" y="0"/>
                  </a:cubicBezTo>
                  <a:cubicBezTo>
                    <a:pt x="35" y="0"/>
                    <a:pt x="35" y="1"/>
                    <a:pt x="36" y="2"/>
                  </a:cubicBezTo>
                  <a:cubicBezTo>
                    <a:pt x="36" y="2"/>
                    <a:pt x="36" y="8"/>
                    <a:pt x="32" y="13"/>
                  </a:cubicBezTo>
                  <a:cubicBezTo>
                    <a:pt x="29" y="16"/>
                    <a:pt x="24" y="18"/>
                    <a:pt x="18" y="18"/>
                  </a:cubicBezTo>
                  <a:cubicBezTo>
                    <a:pt x="18" y="18"/>
                    <a:pt x="18" y="18"/>
                    <a:pt x="18" y="18"/>
                  </a:cubicBezTo>
                  <a:close/>
                </a:path>
              </a:pathLst>
            </a:custGeom>
            <a:solidFill>
              <a:srgbClr val="353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231">
              <a:extLst>
                <a:ext uri="{FF2B5EF4-FFF2-40B4-BE49-F238E27FC236}">
                  <a16:creationId xmlns:a16="http://schemas.microsoft.com/office/drawing/2014/main" id="{09E1B242-645B-4CDB-A5BD-BC7604B8DBD9}"/>
                </a:ext>
              </a:extLst>
            </p:cNvPr>
            <p:cNvSpPr>
              <a:spLocks/>
            </p:cNvSpPr>
            <p:nvPr/>
          </p:nvSpPr>
          <p:spPr bwMode="auto">
            <a:xfrm>
              <a:off x="3080098" y="5530305"/>
              <a:ext cx="96838" cy="49212"/>
            </a:xfrm>
            <a:custGeom>
              <a:avLst/>
              <a:gdLst>
                <a:gd name="T0" fmla="*/ 18 w 36"/>
                <a:gd name="T1" fmla="*/ 18 h 18"/>
                <a:gd name="T2" fmla="*/ 5 w 36"/>
                <a:gd name="T3" fmla="*/ 13 h 18"/>
                <a:gd name="T4" fmla="*/ 0 w 36"/>
                <a:gd name="T5" fmla="*/ 2 h 18"/>
                <a:gd name="T6" fmla="*/ 2 w 36"/>
                <a:gd name="T7" fmla="*/ 0 h 18"/>
                <a:gd name="T8" fmla="*/ 4 w 36"/>
                <a:gd name="T9" fmla="*/ 2 h 18"/>
                <a:gd name="T10" fmla="*/ 7 w 36"/>
                <a:gd name="T11" fmla="*/ 10 h 18"/>
                <a:gd name="T12" fmla="*/ 18 w 36"/>
                <a:gd name="T13" fmla="*/ 14 h 18"/>
                <a:gd name="T14" fmla="*/ 28 w 36"/>
                <a:gd name="T15" fmla="*/ 10 h 18"/>
                <a:gd name="T16" fmla="*/ 31 w 36"/>
                <a:gd name="T17" fmla="*/ 2 h 18"/>
                <a:gd name="T18" fmla="*/ 33 w 36"/>
                <a:gd name="T19" fmla="*/ 0 h 18"/>
                <a:gd name="T20" fmla="*/ 35 w 36"/>
                <a:gd name="T21" fmla="*/ 2 h 18"/>
                <a:gd name="T22" fmla="*/ 31 w 36"/>
                <a:gd name="T23" fmla="*/ 13 h 18"/>
                <a:gd name="T24" fmla="*/ 18 w 36"/>
                <a:gd name="T25" fmla="*/ 18 h 18"/>
                <a:gd name="T26" fmla="*/ 18 w 36"/>
                <a:gd name="T2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18">
                  <a:moveTo>
                    <a:pt x="18" y="18"/>
                  </a:moveTo>
                  <a:cubicBezTo>
                    <a:pt x="12" y="18"/>
                    <a:pt x="8" y="16"/>
                    <a:pt x="5" y="13"/>
                  </a:cubicBezTo>
                  <a:cubicBezTo>
                    <a:pt x="0" y="9"/>
                    <a:pt x="0" y="2"/>
                    <a:pt x="0" y="2"/>
                  </a:cubicBezTo>
                  <a:cubicBezTo>
                    <a:pt x="0" y="1"/>
                    <a:pt x="1" y="0"/>
                    <a:pt x="2" y="0"/>
                  </a:cubicBezTo>
                  <a:cubicBezTo>
                    <a:pt x="3" y="0"/>
                    <a:pt x="4" y="1"/>
                    <a:pt x="4" y="2"/>
                  </a:cubicBezTo>
                  <a:cubicBezTo>
                    <a:pt x="4" y="2"/>
                    <a:pt x="4" y="7"/>
                    <a:pt x="7" y="10"/>
                  </a:cubicBezTo>
                  <a:cubicBezTo>
                    <a:pt x="10" y="13"/>
                    <a:pt x="13" y="14"/>
                    <a:pt x="18" y="14"/>
                  </a:cubicBezTo>
                  <a:cubicBezTo>
                    <a:pt x="23" y="14"/>
                    <a:pt x="26" y="13"/>
                    <a:pt x="28" y="10"/>
                  </a:cubicBezTo>
                  <a:cubicBezTo>
                    <a:pt x="32" y="7"/>
                    <a:pt x="31" y="2"/>
                    <a:pt x="31" y="2"/>
                  </a:cubicBezTo>
                  <a:cubicBezTo>
                    <a:pt x="31" y="1"/>
                    <a:pt x="32" y="0"/>
                    <a:pt x="33" y="0"/>
                  </a:cubicBezTo>
                  <a:cubicBezTo>
                    <a:pt x="34" y="0"/>
                    <a:pt x="35" y="1"/>
                    <a:pt x="35" y="2"/>
                  </a:cubicBezTo>
                  <a:cubicBezTo>
                    <a:pt x="35" y="2"/>
                    <a:pt x="36" y="8"/>
                    <a:pt x="31" y="13"/>
                  </a:cubicBezTo>
                  <a:cubicBezTo>
                    <a:pt x="28" y="16"/>
                    <a:pt x="24" y="18"/>
                    <a:pt x="18" y="18"/>
                  </a:cubicBezTo>
                  <a:cubicBezTo>
                    <a:pt x="18" y="18"/>
                    <a:pt x="18" y="18"/>
                    <a:pt x="18" y="18"/>
                  </a:cubicBezTo>
                  <a:close/>
                </a:path>
              </a:pathLst>
            </a:custGeom>
            <a:solidFill>
              <a:srgbClr val="353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232">
              <a:extLst>
                <a:ext uri="{FF2B5EF4-FFF2-40B4-BE49-F238E27FC236}">
                  <a16:creationId xmlns:a16="http://schemas.microsoft.com/office/drawing/2014/main" id="{C592DAA7-672C-4684-BAC3-12801890E68E}"/>
                </a:ext>
              </a:extLst>
            </p:cNvPr>
            <p:cNvSpPr>
              <a:spLocks/>
            </p:cNvSpPr>
            <p:nvPr/>
          </p:nvSpPr>
          <p:spPr bwMode="auto">
            <a:xfrm>
              <a:off x="2881660" y="5835105"/>
              <a:ext cx="257175" cy="77787"/>
            </a:xfrm>
            <a:custGeom>
              <a:avLst/>
              <a:gdLst>
                <a:gd name="T0" fmla="*/ 2 w 96"/>
                <a:gd name="T1" fmla="*/ 20 h 29"/>
                <a:gd name="T2" fmla="*/ 1 w 96"/>
                <a:gd name="T3" fmla="*/ 17 h 29"/>
                <a:gd name="T4" fmla="*/ 3 w 96"/>
                <a:gd name="T5" fmla="*/ 16 h 29"/>
                <a:gd name="T6" fmla="*/ 93 w 96"/>
                <a:gd name="T7" fmla="*/ 1 h 29"/>
                <a:gd name="T8" fmla="*/ 95 w 96"/>
                <a:gd name="T9" fmla="*/ 1 h 29"/>
                <a:gd name="T10" fmla="*/ 95 w 96"/>
                <a:gd name="T11" fmla="*/ 4 h 29"/>
                <a:gd name="T12" fmla="*/ 2 w 96"/>
                <a:gd name="T13" fmla="*/ 20 h 29"/>
                <a:gd name="T14" fmla="*/ 2 w 96"/>
                <a:gd name="T15" fmla="*/ 2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29">
                  <a:moveTo>
                    <a:pt x="2" y="20"/>
                  </a:moveTo>
                  <a:cubicBezTo>
                    <a:pt x="1" y="19"/>
                    <a:pt x="0" y="18"/>
                    <a:pt x="1" y="17"/>
                  </a:cubicBezTo>
                  <a:cubicBezTo>
                    <a:pt x="1" y="16"/>
                    <a:pt x="2" y="15"/>
                    <a:pt x="3" y="16"/>
                  </a:cubicBezTo>
                  <a:cubicBezTo>
                    <a:pt x="3" y="16"/>
                    <a:pt x="67" y="25"/>
                    <a:pt x="93" y="1"/>
                  </a:cubicBezTo>
                  <a:cubicBezTo>
                    <a:pt x="94" y="0"/>
                    <a:pt x="95" y="0"/>
                    <a:pt x="95" y="1"/>
                  </a:cubicBezTo>
                  <a:cubicBezTo>
                    <a:pt x="96" y="2"/>
                    <a:pt x="96" y="3"/>
                    <a:pt x="95" y="4"/>
                  </a:cubicBezTo>
                  <a:cubicBezTo>
                    <a:pt x="69" y="29"/>
                    <a:pt x="5" y="20"/>
                    <a:pt x="2" y="20"/>
                  </a:cubicBezTo>
                  <a:cubicBezTo>
                    <a:pt x="2" y="20"/>
                    <a:pt x="2" y="20"/>
                    <a:pt x="2" y="20"/>
                  </a:cubicBezTo>
                  <a:close/>
                </a:path>
              </a:pathLst>
            </a:custGeom>
            <a:solidFill>
              <a:srgbClr val="353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233">
              <a:extLst>
                <a:ext uri="{FF2B5EF4-FFF2-40B4-BE49-F238E27FC236}">
                  <a16:creationId xmlns:a16="http://schemas.microsoft.com/office/drawing/2014/main" id="{8B973403-9690-4DB2-B2C4-850D42652596}"/>
                </a:ext>
              </a:extLst>
            </p:cNvPr>
            <p:cNvSpPr>
              <a:spLocks/>
            </p:cNvSpPr>
            <p:nvPr/>
          </p:nvSpPr>
          <p:spPr bwMode="auto">
            <a:xfrm>
              <a:off x="2913410" y="6809829"/>
              <a:ext cx="120650" cy="17462"/>
            </a:xfrm>
            <a:custGeom>
              <a:avLst/>
              <a:gdLst>
                <a:gd name="T0" fmla="*/ 27 w 45"/>
                <a:gd name="T1" fmla="*/ 7 h 7"/>
                <a:gd name="T2" fmla="*/ 23 w 45"/>
                <a:gd name="T3" fmla="*/ 7 h 7"/>
                <a:gd name="T4" fmla="*/ 19 w 45"/>
                <a:gd name="T5" fmla="*/ 7 h 7"/>
                <a:gd name="T6" fmla="*/ 2 w 45"/>
                <a:gd name="T7" fmla="*/ 4 h 7"/>
                <a:gd name="T8" fmla="*/ 0 w 45"/>
                <a:gd name="T9" fmla="*/ 2 h 7"/>
                <a:gd name="T10" fmla="*/ 3 w 45"/>
                <a:gd name="T11" fmla="*/ 1 h 7"/>
                <a:gd name="T12" fmla="*/ 19 w 45"/>
                <a:gd name="T13" fmla="*/ 3 h 7"/>
                <a:gd name="T14" fmla="*/ 23 w 45"/>
                <a:gd name="T15" fmla="*/ 3 h 7"/>
                <a:gd name="T16" fmla="*/ 42 w 45"/>
                <a:gd name="T17" fmla="*/ 1 h 7"/>
                <a:gd name="T18" fmla="*/ 45 w 45"/>
                <a:gd name="T19" fmla="*/ 2 h 7"/>
                <a:gd name="T20" fmla="*/ 44 w 45"/>
                <a:gd name="T21" fmla="*/ 4 h 7"/>
                <a:gd name="T22" fmla="*/ 27 w 45"/>
                <a:gd name="T23"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 h="7">
                  <a:moveTo>
                    <a:pt x="27" y="7"/>
                  </a:moveTo>
                  <a:cubicBezTo>
                    <a:pt x="26" y="7"/>
                    <a:pt x="25" y="7"/>
                    <a:pt x="23" y="7"/>
                  </a:cubicBezTo>
                  <a:cubicBezTo>
                    <a:pt x="19" y="7"/>
                    <a:pt x="19" y="7"/>
                    <a:pt x="19" y="7"/>
                  </a:cubicBezTo>
                  <a:cubicBezTo>
                    <a:pt x="9" y="7"/>
                    <a:pt x="2" y="5"/>
                    <a:pt x="2" y="4"/>
                  </a:cubicBezTo>
                  <a:cubicBezTo>
                    <a:pt x="1" y="4"/>
                    <a:pt x="0" y="3"/>
                    <a:pt x="0" y="2"/>
                  </a:cubicBezTo>
                  <a:cubicBezTo>
                    <a:pt x="1" y="1"/>
                    <a:pt x="2" y="0"/>
                    <a:pt x="3" y="1"/>
                  </a:cubicBezTo>
                  <a:cubicBezTo>
                    <a:pt x="3" y="1"/>
                    <a:pt x="10" y="3"/>
                    <a:pt x="19" y="3"/>
                  </a:cubicBezTo>
                  <a:cubicBezTo>
                    <a:pt x="23" y="3"/>
                    <a:pt x="23" y="3"/>
                    <a:pt x="23" y="3"/>
                  </a:cubicBezTo>
                  <a:cubicBezTo>
                    <a:pt x="31" y="3"/>
                    <a:pt x="38" y="3"/>
                    <a:pt x="42" y="1"/>
                  </a:cubicBezTo>
                  <a:cubicBezTo>
                    <a:pt x="43" y="0"/>
                    <a:pt x="44" y="1"/>
                    <a:pt x="45" y="2"/>
                  </a:cubicBezTo>
                  <a:cubicBezTo>
                    <a:pt x="45" y="3"/>
                    <a:pt x="45" y="4"/>
                    <a:pt x="44" y="4"/>
                  </a:cubicBezTo>
                  <a:cubicBezTo>
                    <a:pt x="40" y="6"/>
                    <a:pt x="34" y="7"/>
                    <a:pt x="27" y="7"/>
                  </a:cubicBezTo>
                  <a:close/>
                </a:path>
              </a:pathLst>
            </a:custGeom>
            <a:solidFill>
              <a:srgbClr val="1E1E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nodePh="1">
                                  <p:stCondLst>
                                    <p:cond delay="0"/>
                                  </p:stCondLst>
                                  <p:endCondLst>
                                    <p:cond evt="begin" delay="0">
                                      <p:tn val="5"/>
                                    </p:cond>
                                  </p:end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8"/>
                                        </p:tgtEl>
                                        <p:attrNameLst>
                                          <p:attrName>style.visibility</p:attrName>
                                        </p:attrNameLst>
                                      </p:cBhvr>
                                      <p:to>
                                        <p:strVal val="visible"/>
                                      </p:to>
                                    </p:set>
                                    <p:anim calcmode="lin" valueType="num">
                                      <p:cBhvr>
                                        <p:cTn id="15" dur="500" fill="hold"/>
                                        <p:tgtEl>
                                          <p:spTgt spid="8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8"/>
                                        </p:tgtEl>
                                        <p:attrNameLst>
                                          <p:attrName>ppt_y</p:attrName>
                                        </p:attrNameLst>
                                      </p:cBhvr>
                                      <p:tavLst>
                                        <p:tav tm="0">
                                          <p:val>
                                            <p:strVal val="#ppt_y"/>
                                          </p:val>
                                        </p:tav>
                                        <p:tav tm="100000">
                                          <p:val>
                                            <p:strVal val="#ppt_y"/>
                                          </p:val>
                                        </p:tav>
                                      </p:tavLst>
                                    </p:anim>
                                    <p:anim calcmode="lin" valueType="num">
                                      <p:cBhvr>
                                        <p:cTn id="17" dur="500" fill="hold"/>
                                        <p:tgtEl>
                                          <p:spTgt spid="8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90"/>
                                        </p:tgtEl>
                                        <p:attrNameLst>
                                          <p:attrName>style.visibility</p:attrName>
                                        </p:attrNameLst>
                                      </p:cBhvr>
                                      <p:to>
                                        <p:strVal val="visible"/>
                                      </p:to>
                                    </p:set>
                                    <p:animEffect transition="in" filter="wipe(left)">
                                      <p:cBhvr>
                                        <p:cTn id="29" dur="500"/>
                                        <p:tgtEl>
                                          <p:spTgt spid="90"/>
                                        </p:tgtEl>
                                      </p:cBhvr>
                                    </p:animEffect>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wipe(left)">
                                      <p:cBhvr>
                                        <p:cTn id="38" dur="500"/>
                                        <p:tgtEl>
                                          <p:spTgt spid="92"/>
                                        </p:tgtEl>
                                      </p:cBhvr>
                                    </p:animEffect>
                                  </p:childTnLst>
                                </p:cTn>
                              </p:par>
                            </p:childTnLst>
                          </p:cTn>
                        </p:par>
                        <p:par>
                          <p:cTn id="39" fill="hold">
                            <p:stCondLst>
                              <p:cond delay="500"/>
                            </p:stCondLst>
                            <p:childTnLst>
                              <p:par>
                                <p:cTn id="40" presetID="22" presetClass="entr" presetSubtype="8"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31"/>
                                        </p:tgtEl>
                                        <p:attrNameLst>
                                          <p:attrName>style.visibility</p:attrName>
                                        </p:attrNameLst>
                                      </p:cBhvr>
                                      <p:to>
                                        <p:strVal val="visible"/>
                                      </p:to>
                                    </p:set>
                                    <p:animEffect transition="in" filter="wipe(left)">
                                      <p:cBhvr>
                                        <p:cTn id="47" dur="500"/>
                                        <p:tgtEl>
                                          <p:spTgt spid="13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8"/>
                                        </p:tgtEl>
                                        <p:attrNameLst>
                                          <p:attrName>style.visibility</p:attrName>
                                        </p:attrNameLst>
                                      </p:cBhvr>
                                      <p:to>
                                        <p:strVal val="visible"/>
                                      </p:to>
                                    </p:set>
                                    <p:animEffect transition="in" filter="wipe(left)">
                                      <p:cBhvr>
                                        <p:cTn id="50" dur="500"/>
                                        <p:tgtEl>
                                          <p:spTgt spid="9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04"/>
                                        </p:tgtEl>
                                        <p:attrNameLst>
                                          <p:attrName>style.visibility</p:attrName>
                                        </p:attrNameLst>
                                      </p:cBhvr>
                                      <p:to>
                                        <p:strVal val="visible"/>
                                      </p:to>
                                    </p:set>
                                    <p:animEffect transition="in" filter="wipe(left)">
                                      <p:cBhvr>
                                        <p:cTn id="55" dur="500"/>
                                        <p:tgtEl>
                                          <p:spTgt spid="10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99"/>
                                        </p:tgtEl>
                                        <p:attrNameLst>
                                          <p:attrName>style.visibility</p:attrName>
                                        </p:attrNameLst>
                                      </p:cBhvr>
                                      <p:to>
                                        <p:strVal val="visible"/>
                                      </p:to>
                                    </p:set>
                                    <p:animEffect transition="in" filter="wipe(left)">
                                      <p:cBhvr>
                                        <p:cTn id="58" dur="500"/>
                                        <p:tgtEl>
                                          <p:spTgt spid="9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106"/>
                                        </p:tgtEl>
                                        <p:attrNameLst>
                                          <p:attrName>style.visibility</p:attrName>
                                        </p:attrNameLst>
                                      </p:cBhvr>
                                      <p:to>
                                        <p:strVal val="visible"/>
                                      </p:to>
                                    </p:set>
                                    <p:animEffect transition="in" filter="wipe(left)">
                                      <p:cBhvr>
                                        <p:cTn id="63" dur="500"/>
                                        <p:tgtEl>
                                          <p:spTgt spid="106"/>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01"/>
                                        </p:tgtEl>
                                        <p:attrNameLst>
                                          <p:attrName>style.visibility</p:attrName>
                                        </p:attrNameLst>
                                      </p:cBhvr>
                                      <p:to>
                                        <p:strVal val="visible"/>
                                      </p:to>
                                    </p:set>
                                    <p:animEffect transition="in" filter="wipe(left)">
                                      <p:cBhvr>
                                        <p:cTn id="66" dur="500"/>
                                        <p:tgtEl>
                                          <p:spTgt spid="101"/>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108"/>
                                        </p:tgtEl>
                                        <p:attrNameLst>
                                          <p:attrName>style.visibility</p:attrName>
                                        </p:attrNameLst>
                                      </p:cBhvr>
                                      <p:to>
                                        <p:strVal val="visible"/>
                                      </p:to>
                                    </p:set>
                                    <p:animEffect transition="in" filter="wipe(left)">
                                      <p:cBhvr>
                                        <p:cTn id="71" dur="500"/>
                                        <p:tgtEl>
                                          <p:spTgt spid="10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02"/>
                                        </p:tgtEl>
                                        <p:attrNameLst>
                                          <p:attrName>style.visibility</p:attrName>
                                        </p:attrNameLst>
                                      </p:cBhvr>
                                      <p:to>
                                        <p:strVal val="visible"/>
                                      </p:to>
                                    </p:set>
                                    <p:animEffect transition="in" filter="wipe(left)">
                                      <p:cBhvr>
                                        <p:cTn id="74"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8" grpId="0"/>
      <p:bldP spid="3" grpId="0"/>
      <p:bldP spid="4" grpId="0"/>
      <p:bldP spid="5" grpId="0"/>
      <p:bldP spid="98" grpId="0"/>
      <p:bldP spid="99" grpId="0"/>
      <p:bldP spid="101" grpId="0"/>
      <p:bldP spid="10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a:extLst>
              <a:ext uri="{FF2B5EF4-FFF2-40B4-BE49-F238E27FC236}">
                <a16:creationId xmlns:a16="http://schemas.microsoft.com/office/drawing/2014/main" id="{8D7AB41F-309A-464F-AC96-7FD86CC33975}"/>
              </a:ext>
            </a:extLst>
          </p:cNvPr>
          <p:cNvSpPr/>
          <p:nvPr/>
        </p:nvSpPr>
        <p:spPr>
          <a:xfrm>
            <a:off x="755576" y="987859"/>
            <a:ext cx="7632848" cy="3167782"/>
          </a:xfrm>
          <a:prstGeom prst="rect">
            <a:avLst/>
          </a:prstGeom>
          <a:solidFill>
            <a:srgbClr val="C4C7CB"/>
          </a:solidFill>
          <a:ln w="12700" cap="flat" cmpd="sng" algn="ctr">
            <a:noFill/>
            <a:prstDash val="solid"/>
          </a:ln>
          <a:effectLst/>
        </p:spPr>
        <p:txBody>
          <a:bodyPr lIns="68584" tIns="34291" rIns="68584" bIns="3429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34"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典型案例</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a16="http://schemas.microsoft.com/office/drawing/2014/main" id="{935A2D55-170A-4CC7-84FB-EAF22BD0CF75}"/>
              </a:ext>
            </a:extLst>
          </p:cNvPr>
          <p:cNvSpPr txBox="1"/>
          <p:nvPr/>
        </p:nvSpPr>
        <p:spPr>
          <a:xfrm>
            <a:off x="878736" y="1254658"/>
            <a:ext cx="7386528" cy="2634183"/>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房某是退伍老兵，当地政府安排其从事公益性岗位工作，并于</a:t>
            </a:r>
            <a:r>
              <a:rPr lang="en-US"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2014</a:t>
            </a:r>
            <a:r>
              <a:rPr lang="zh-CN"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月到大佛寺景区从事绿化保洁工作，</a:t>
            </a:r>
            <a:r>
              <a:rPr lang="en-US"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2015</a:t>
            </a:r>
            <a:r>
              <a:rPr lang="zh-CN"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11</a:t>
            </a:r>
            <a:r>
              <a:rPr lang="zh-CN"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月</a:t>
            </a:r>
            <a:r>
              <a:rPr lang="en-US"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8</a:t>
            </a:r>
            <a:r>
              <a:rPr lang="zh-CN"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日，原告因涉嫌寻衅滋事被刑事拘留，同年</a:t>
            </a:r>
            <a:r>
              <a:rPr lang="en-US"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11</a:t>
            </a:r>
            <a:r>
              <a:rPr lang="zh-CN"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月</a:t>
            </a:r>
            <a:r>
              <a:rPr lang="en-US"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27</a:t>
            </a:r>
            <a:r>
              <a:rPr lang="zh-CN"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日被逮捕，</a:t>
            </a:r>
            <a:r>
              <a:rPr lang="en-US"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2017</a:t>
            </a:r>
            <a:r>
              <a:rPr lang="zh-CN"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月</a:t>
            </a:r>
            <a:r>
              <a:rPr lang="en-US"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7</a:t>
            </a:r>
            <a:r>
              <a:rPr lang="zh-CN"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日被甘州区人民法院判处有期徒刑两年六个月，</a:t>
            </a:r>
            <a:r>
              <a:rPr lang="en-US"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2018</a:t>
            </a:r>
            <a:r>
              <a:rPr lang="zh-CN"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月</a:t>
            </a:r>
            <a:r>
              <a:rPr lang="en-US"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17</a:t>
            </a:r>
            <a:r>
              <a:rPr lang="zh-CN"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日因刑期届满被取保候审。在被羁押限制人身自由期间，房某私自安排其家人代替他完成工作任务。大佛寺景区在</a:t>
            </a:r>
            <a:r>
              <a:rPr lang="en-US"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2017</a:t>
            </a:r>
            <a:r>
              <a:rPr lang="zh-CN"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rPr>
              <a:t>月重新签订劳动合同时得知房某已被刑拘的事实，因此停止支付工资及社保费用。双方针对房某在被羁押期间的工资和社保费用支付产生了争议。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650"/>
                            </p:stCondLst>
                            <p:childTnLst>
                              <p:par>
                                <p:cTn id="13" presetID="2" presetClass="entr" presetSubtype="1"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0-#ppt_h/2"/>
                                          </p:val>
                                        </p:tav>
                                        <p:tav tm="100000">
                                          <p:val>
                                            <p:strVal val="#ppt_y"/>
                                          </p:val>
                                        </p:tav>
                                      </p:tavLst>
                                    </p:anim>
                                  </p:childTnLst>
                                </p:cTn>
                              </p:par>
                            </p:childTnLst>
                          </p:cTn>
                        </p:par>
                        <p:par>
                          <p:cTn id="17" fill="hold">
                            <p:stCondLst>
                              <p:cond delay="1150"/>
                            </p:stCondLst>
                            <p:childTnLst>
                              <p:par>
                                <p:cTn id="18" presetID="2" presetClass="entr" presetSubtype="1"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ppt_x"/>
                                          </p:val>
                                        </p:tav>
                                        <p:tav tm="100000">
                                          <p:val>
                                            <p:strVal val="#ppt_x"/>
                                          </p:val>
                                        </p:tav>
                                      </p:tavLst>
                                    </p:anim>
                                    <p:anim calcmode="lin" valueType="num">
                                      <p:cBhvr additive="base">
                                        <p:cTn id="21"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34" grpId="0"/>
      <p:bldP spid="44" grpId="0"/>
    </p:bldLst>
  </p:timing>
</p:sld>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683</Words>
  <Application>Microsoft Office PowerPoint</Application>
  <PresentationFormat>全屏显示(16:9)</PresentationFormat>
  <Paragraphs>63</Paragraphs>
  <Slides>11</Slides>
  <Notes>11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微软雅黑</vt:lpstr>
      <vt:lpstr>微软雅黑 Light</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2021-03-23T05:01:32Z</dcterms:created>
  <dcterms:modified xsi:type="dcterms:W3CDTF">2022-04-12T06:27:12Z</dcterms:modified>
</cp:coreProperties>
</file>